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6" r:id="rId2"/>
    <p:sldId id="384" r:id="rId3"/>
    <p:sldId id="396" r:id="rId4"/>
    <p:sldId id="320" r:id="rId5"/>
    <p:sldId id="321" r:id="rId6"/>
    <p:sldId id="410" r:id="rId7"/>
    <p:sldId id="411" r:id="rId8"/>
    <p:sldId id="412" r:id="rId9"/>
    <p:sldId id="417" r:id="rId10"/>
    <p:sldId id="390" r:id="rId11"/>
    <p:sldId id="418" r:id="rId12"/>
    <p:sldId id="419" r:id="rId13"/>
    <p:sldId id="420" r:id="rId14"/>
    <p:sldId id="421" r:id="rId15"/>
    <p:sldId id="440" r:id="rId16"/>
    <p:sldId id="450" r:id="rId17"/>
    <p:sldId id="441" r:id="rId18"/>
    <p:sldId id="466" r:id="rId19"/>
    <p:sldId id="458" r:id="rId20"/>
    <p:sldId id="459" r:id="rId21"/>
    <p:sldId id="460" r:id="rId22"/>
    <p:sldId id="461" r:id="rId23"/>
    <p:sldId id="462" r:id="rId24"/>
    <p:sldId id="465" r:id="rId25"/>
    <p:sldId id="472" r:id="rId26"/>
    <p:sldId id="473" r:id="rId27"/>
    <p:sldId id="467" r:id="rId28"/>
    <p:sldId id="470" r:id="rId29"/>
    <p:sldId id="471" r:id="rId30"/>
    <p:sldId id="475" r:id="rId31"/>
    <p:sldId id="476" r:id="rId32"/>
    <p:sldId id="468" r:id="rId33"/>
    <p:sldId id="447" r:id="rId34"/>
    <p:sldId id="448" r:id="rId35"/>
    <p:sldId id="449" r:id="rId36"/>
    <p:sldId id="324" r:id="rId37"/>
    <p:sldId id="327" r:id="rId38"/>
    <p:sldId id="265" r:id="rId39"/>
    <p:sldId id="398" r:id="rId40"/>
    <p:sldId id="333" r:id="rId41"/>
    <p:sldId id="331" r:id="rId42"/>
    <p:sldId id="337" r:id="rId43"/>
    <p:sldId id="401" r:id="rId44"/>
    <p:sldId id="434" r:id="rId45"/>
    <p:sldId id="435" r:id="rId46"/>
    <p:sldId id="464" r:id="rId47"/>
    <p:sldId id="335" r:id="rId48"/>
    <p:sldId id="341" r:id="rId49"/>
    <p:sldId id="344" r:id="rId50"/>
    <p:sldId id="436" r:id="rId51"/>
    <p:sldId id="339" r:id="rId52"/>
    <p:sldId id="402" r:id="rId53"/>
    <p:sldId id="415" r:id="rId54"/>
    <p:sldId id="346" r:id="rId55"/>
    <p:sldId id="347" r:id="rId56"/>
    <p:sldId id="431" r:id="rId57"/>
    <p:sldId id="432" r:id="rId58"/>
    <p:sldId id="433" r:id="rId59"/>
    <p:sldId id="403" r:id="rId60"/>
    <p:sldId id="348" r:id="rId61"/>
    <p:sldId id="345" r:id="rId62"/>
    <p:sldId id="404" r:id="rId63"/>
    <p:sldId id="350" r:id="rId64"/>
    <p:sldId id="353" r:id="rId65"/>
    <p:sldId id="437" r:id="rId66"/>
    <p:sldId id="438" r:id="rId67"/>
    <p:sldId id="439" r:id="rId68"/>
    <p:sldId id="463" r:id="rId69"/>
    <p:sldId id="456" r:id="rId70"/>
    <p:sldId id="474" r:id="rId71"/>
    <p:sldId id="477" r:id="rId72"/>
    <p:sldId id="319" r:id="rId73"/>
    <p:sldId id="361" r:id="rId74"/>
    <p:sldId id="457" r:id="rId75"/>
    <p:sldId id="357" r:id="rId76"/>
    <p:sldId id="413" r:id="rId77"/>
    <p:sldId id="391" r:id="rId78"/>
    <p:sldId id="366" r:id="rId79"/>
    <p:sldId id="406" r:id="rId80"/>
    <p:sldId id="414" r:id="rId81"/>
    <p:sldId id="373" r:id="rId82"/>
    <p:sldId id="374" r:id="rId83"/>
    <p:sldId id="376" r:id="rId84"/>
    <p:sldId id="372" r:id="rId85"/>
    <p:sldId id="409" r:id="rId86"/>
    <p:sldId id="378" r:id="rId87"/>
    <p:sldId id="395" r:id="rId8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bg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bg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bg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bg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bg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bg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bg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bg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bg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  <a:srgbClr val="CC3300"/>
    <a:srgbClr val="000052"/>
    <a:srgbClr val="000064"/>
    <a:srgbClr val="CC0066"/>
    <a:srgbClr val="3399FF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598" autoAdjust="0"/>
  </p:normalViewPr>
  <p:slideViewPr>
    <p:cSldViewPr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84A4B-812B-4267-9C0B-5E2F3304FF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177243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7624A-01CD-461B-8BE6-ADAED9ED95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1327834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F009D-A242-4935-874F-154B56190C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325751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D8EF91-3ACD-4376-B59A-9DE2284F3F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9332596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D41D9-B37F-4247-9060-A53A5F8AFF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280709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67DC9-55BE-403F-8835-1DA5DE3A53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4839003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289D0-AE00-4619-BD37-9BFAAE808D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620097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1EC94-C460-4F3C-8595-D272A92B63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645677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5405E-22E0-4FDE-9122-77374D1480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612648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AE6FC-162E-45DC-9E73-A9B37E4976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1008350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505EB-37C1-4BE7-8C1F-77CF39852B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4759452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13000">
              <a:srgbClr val="0047FF"/>
            </a:gs>
            <a:gs pos="28000">
              <a:srgbClr val="000082"/>
            </a:gs>
            <a:gs pos="42999">
              <a:srgbClr val="0047FF"/>
            </a:gs>
            <a:gs pos="58000">
              <a:srgbClr val="000082"/>
            </a:gs>
            <a:gs pos="72000">
              <a:srgbClr val="0047FF"/>
            </a:gs>
            <a:gs pos="87000">
              <a:srgbClr val="000082"/>
            </a:gs>
            <a:gs pos="100000">
              <a:srgbClr val="0047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44436A-F905-4489-9CA4-67752CBFA8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8001000" y="136525"/>
            <a:ext cx="1066800" cy="214313"/>
          </a:xfrm>
          <a:solidFill>
            <a:srgbClr val="0000FF"/>
          </a:solidFill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hlink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800" smtClean="0">
                <a:solidFill>
                  <a:srgbClr val="0000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555FF"/>
                    </a:outerShdw>
                  </a:cont>
                  <a:cont type="tree" name="">
                    <a:effect ref="fillLine"/>
                    <a:outerShdw dist="38100" dir="2700000" algn="tl">
                      <a:srgbClr val="000099"/>
                    </a:outerShdw>
                  </a:cont>
                  <a:effect ref="fillLine"/>
                </a:effectDag>
              </a:rPr>
              <a:t>计算机文化基础</a:t>
            </a:r>
          </a:p>
        </p:txBody>
      </p:sp>
      <p:grpSp>
        <p:nvGrpSpPr>
          <p:cNvPr id="153621" name="Group 21"/>
          <p:cNvGrpSpPr>
            <a:grpSpLocks/>
          </p:cNvGrpSpPr>
          <p:nvPr/>
        </p:nvGrpSpPr>
        <p:grpSpPr bwMode="auto">
          <a:xfrm>
            <a:off x="228600" y="1371600"/>
            <a:ext cx="8458200" cy="5181600"/>
            <a:chOff x="528" y="912"/>
            <a:chExt cx="4704" cy="2892"/>
          </a:xfrm>
        </p:grpSpPr>
        <p:sp>
          <p:nvSpPr>
            <p:cNvPr id="205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720" y="912"/>
              <a:ext cx="4320" cy="1008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978233"/>
                </a:avLst>
              </a:prstTxWarp>
            </a:bodyPr>
            <a:lstStyle/>
            <a:p>
              <a:pPr algn="ctr"/>
              <a:r>
                <a:rPr lang="zh-CN" altLang="en-US" sz="60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华文彩云"/>
                  <a:ea typeface="华文彩云"/>
                </a:rPr>
                <a:t>大学计算机基础</a:t>
              </a:r>
            </a:p>
          </p:txBody>
        </p:sp>
        <p:sp>
          <p:nvSpPr>
            <p:cNvPr id="153620" name="Text Box 20"/>
            <p:cNvSpPr txBox="1">
              <a:spLocks noChangeArrowheads="1"/>
            </p:cNvSpPr>
            <p:nvPr/>
          </p:nvSpPr>
          <p:spPr bwMode="auto">
            <a:xfrm>
              <a:off x="528" y="3072"/>
              <a:ext cx="4704" cy="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itchFamily="49" charset="-122"/>
                </a:rPr>
                <a:t>北京化工大学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3200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itchFamily="49" charset="-122"/>
                </a:rPr>
                <a:t>2018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46482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1.1.3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计算机的分类及其应用领域</a:t>
            </a: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304800" y="549275"/>
            <a:ext cx="4343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01" name="AutoShape 5"/>
          <p:cNvSpPr>
            <a:spLocks noChangeArrowheads="1"/>
          </p:cNvSpPr>
          <p:nvPr/>
        </p:nvSpPr>
        <p:spPr bwMode="auto">
          <a:xfrm>
            <a:off x="457200" y="871538"/>
            <a:ext cx="16764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分类</a:t>
            </a:r>
          </a:p>
        </p:txBody>
      </p:sp>
      <p:grpSp>
        <p:nvGrpSpPr>
          <p:cNvPr id="157722" name="Group 26"/>
          <p:cNvGrpSpPr>
            <a:grpSpLocks/>
          </p:cNvGrpSpPr>
          <p:nvPr/>
        </p:nvGrpSpPr>
        <p:grpSpPr bwMode="auto">
          <a:xfrm>
            <a:off x="304800" y="1752600"/>
            <a:ext cx="4572000" cy="2667000"/>
            <a:chOff x="576" y="1392"/>
            <a:chExt cx="2496" cy="1395"/>
          </a:xfrm>
        </p:grpSpPr>
        <p:sp>
          <p:nvSpPr>
            <p:cNvPr id="157709" name="Text Box 13"/>
            <p:cNvSpPr txBox="1">
              <a:spLocks noChangeArrowheads="1"/>
            </p:cNvSpPr>
            <p:nvPr/>
          </p:nvSpPr>
          <p:spPr bwMode="auto">
            <a:xfrm>
              <a:off x="576" y="1968"/>
              <a:ext cx="9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电子计算机</a:t>
              </a:r>
            </a:p>
          </p:txBody>
        </p:sp>
        <p:grpSp>
          <p:nvGrpSpPr>
            <p:cNvPr id="11277" name="Group 24"/>
            <p:cNvGrpSpPr>
              <a:grpSpLocks/>
            </p:cNvGrpSpPr>
            <p:nvPr/>
          </p:nvGrpSpPr>
          <p:grpSpPr bwMode="auto">
            <a:xfrm>
              <a:off x="1537" y="1392"/>
              <a:ext cx="1535" cy="1395"/>
              <a:chOff x="1536" y="1420"/>
              <a:chExt cx="1535" cy="1395"/>
            </a:xfrm>
          </p:grpSpPr>
          <p:sp>
            <p:nvSpPr>
              <p:cNvPr id="157714" name="Text Box 18"/>
              <p:cNvSpPr txBox="1">
                <a:spLocks noChangeArrowheads="1"/>
              </p:cNvSpPr>
              <p:nvPr/>
            </p:nvSpPr>
            <p:spPr bwMode="auto">
              <a:xfrm>
                <a:off x="1679" y="1420"/>
                <a:ext cx="1392" cy="1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defRPr/>
                </a:pPr>
                <a:r>
                  <a:rPr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电子模拟计算机</a:t>
                </a:r>
              </a:p>
              <a:p>
                <a:pPr algn="just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algn="just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algn="just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algn="just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algn="just"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algn="just">
                  <a:defRPr/>
                </a:pPr>
                <a:r>
                  <a:rPr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电子数字计算机</a:t>
                </a:r>
              </a:p>
            </p:txBody>
          </p:sp>
          <p:sp>
            <p:nvSpPr>
              <p:cNvPr id="11279" name="AutoShape 20"/>
              <p:cNvSpPr>
                <a:spLocks/>
              </p:cNvSpPr>
              <p:nvPr/>
            </p:nvSpPr>
            <p:spPr bwMode="auto">
              <a:xfrm>
                <a:off x="1536" y="1488"/>
                <a:ext cx="144" cy="1248"/>
              </a:xfrm>
              <a:prstGeom prst="leftBrace">
                <a:avLst>
                  <a:gd name="adj1" fmla="val 72222"/>
                  <a:gd name="adj2" fmla="val 50000"/>
                </a:avLst>
              </a:prstGeom>
              <a:noFill/>
              <a:ln w="254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1" hangingPunct="1">
                  <a:lnSpc>
                    <a:spcPct val="120000"/>
                  </a:lnSpc>
                </a:pPr>
                <a:endParaRPr lang="zh-CN" altLang="en-US"/>
              </a:p>
            </p:txBody>
          </p:sp>
        </p:grpSp>
      </p:grpSp>
      <p:grpSp>
        <p:nvGrpSpPr>
          <p:cNvPr id="157723" name="Group 27"/>
          <p:cNvGrpSpPr>
            <a:grpSpLocks/>
          </p:cNvGrpSpPr>
          <p:nvPr/>
        </p:nvGrpSpPr>
        <p:grpSpPr bwMode="auto">
          <a:xfrm>
            <a:off x="4648200" y="3448050"/>
            <a:ext cx="2514600" cy="1676400"/>
            <a:chOff x="2935" y="2297"/>
            <a:chExt cx="1193" cy="912"/>
          </a:xfrm>
        </p:grpSpPr>
        <p:sp>
          <p:nvSpPr>
            <p:cNvPr id="157715" name="Text Box 19"/>
            <p:cNvSpPr txBox="1">
              <a:spLocks noChangeArrowheads="1"/>
            </p:cNvSpPr>
            <p:nvPr/>
          </p:nvSpPr>
          <p:spPr bwMode="auto">
            <a:xfrm>
              <a:off x="3120" y="2297"/>
              <a:ext cx="1008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专用计算机</a:t>
              </a:r>
            </a:p>
            <a:p>
              <a:pPr algn="just">
                <a:defRPr/>
              </a:pPr>
              <a:endParaRPr lang="zh-CN" alt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algn="just">
                <a:defRPr/>
              </a:pPr>
              <a:endParaRPr lang="zh-CN" alt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algn="just"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通用计算机</a:t>
              </a:r>
            </a:p>
          </p:txBody>
        </p:sp>
        <p:sp>
          <p:nvSpPr>
            <p:cNvPr id="11275" name="AutoShape 21"/>
            <p:cNvSpPr>
              <a:spLocks/>
            </p:cNvSpPr>
            <p:nvPr/>
          </p:nvSpPr>
          <p:spPr bwMode="auto">
            <a:xfrm>
              <a:off x="2935" y="2365"/>
              <a:ext cx="144" cy="693"/>
            </a:xfrm>
            <a:prstGeom prst="leftBrace">
              <a:avLst>
                <a:gd name="adj1" fmla="val 40104"/>
                <a:gd name="adj2" fmla="val 50000"/>
              </a:avLst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1" hangingPunct="1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57724" name="Group 28"/>
          <p:cNvGrpSpPr>
            <a:grpSpLocks/>
          </p:cNvGrpSpPr>
          <p:nvPr/>
        </p:nvGrpSpPr>
        <p:grpSpPr bwMode="auto">
          <a:xfrm>
            <a:off x="6781800" y="3255963"/>
            <a:ext cx="1736725" cy="3052762"/>
            <a:chOff x="4066" y="2211"/>
            <a:chExt cx="1094" cy="1584"/>
          </a:xfrm>
        </p:grpSpPr>
        <p:sp>
          <p:nvSpPr>
            <p:cNvPr id="157710" name="Text Box 14"/>
            <p:cNvSpPr txBox="1">
              <a:spLocks noChangeArrowheads="1"/>
            </p:cNvSpPr>
            <p:nvPr/>
          </p:nvSpPr>
          <p:spPr bwMode="auto">
            <a:xfrm>
              <a:off x="4272" y="2211"/>
              <a:ext cx="888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8000"/>
                </a:lnSpc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巨型机</a:t>
              </a:r>
            </a:p>
            <a:p>
              <a:pPr algn="just">
                <a:lnSpc>
                  <a:spcPct val="128000"/>
                </a:lnSpc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小巨型机</a:t>
              </a:r>
            </a:p>
            <a:p>
              <a:pPr algn="just">
                <a:lnSpc>
                  <a:spcPct val="128000"/>
                </a:lnSpc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大型主机</a:t>
              </a:r>
            </a:p>
            <a:p>
              <a:pPr algn="just">
                <a:lnSpc>
                  <a:spcPct val="128000"/>
                </a:lnSpc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小型机</a:t>
              </a:r>
            </a:p>
            <a:p>
              <a:pPr algn="just">
                <a:lnSpc>
                  <a:spcPct val="128000"/>
                </a:lnSpc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工作站</a:t>
              </a:r>
            </a:p>
            <a:p>
              <a:pPr algn="just">
                <a:lnSpc>
                  <a:spcPct val="128000"/>
                </a:lnSpc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微型机</a:t>
              </a:r>
            </a:p>
          </p:txBody>
        </p:sp>
        <p:sp>
          <p:nvSpPr>
            <p:cNvPr id="11273" name="AutoShape 22"/>
            <p:cNvSpPr>
              <a:spLocks/>
            </p:cNvSpPr>
            <p:nvPr/>
          </p:nvSpPr>
          <p:spPr bwMode="auto">
            <a:xfrm>
              <a:off x="4066" y="2311"/>
              <a:ext cx="192" cy="1392"/>
            </a:xfrm>
            <a:prstGeom prst="leftBrace">
              <a:avLst>
                <a:gd name="adj1" fmla="val 60417"/>
                <a:gd name="adj2" fmla="val 50000"/>
              </a:avLst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1" hangingPunct="1">
                <a:lnSpc>
                  <a:spcPct val="120000"/>
                </a:lnSpc>
              </a:pPr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5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57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57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609600" y="228600"/>
            <a:ext cx="75438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4400" b="0">
                <a:ea typeface="黑体" pitchFamily="49" charset="-122"/>
              </a:rPr>
              <a:t>银河亿次巨型计算机</a:t>
            </a:r>
            <a:r>
              <a:rPr lang="zh-CN" altLang="en-US" sz="4400" b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385888" y="5888038"/>
            <a:ext cx="6081712" cy="5889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1983</a:t>
            </a:r>
            <a:r>
              <a:rPr lang="zh-CN" altLang="en-US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年研制成功的银河亿次巨型计算机</a:t>
            </a:r>
          </a:p>
        </p:txBody>
      </p:sp>
      <p:pic>
        <p:nvPicPr>
          <p:cNvPr id="12292" name="Picture 4" descr="银河I型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5943600" cy="3983038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838200" y="152400"/>
            <a:ext cx="75438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4400" b="0">
                <a:latin typeface="Arial" pitchFamily="34" charset="0"/>
                <a:ea typeface="黑体" pitchFamily="49" charset="-122"/>
              </a:rPr>
              <a:t>银河</a:t>
            </a:r>
            <a:r>
              <a:rPr lang="en-US" altLang="zh-CN" sz="4400" b="0">
                <a:latin typeface="Arial" pitchFamily="34" charset="0"/>
                <a:ea typeface="黑体" pitchFamily="49" charset="-122"/>
              </a:rPr>
              <a:t>-Ⅱ</a:t>
            </a:r>
            <a:r>
              <a:rPr lang="zh-CN" altLang="en-US" sz="4400" b="0">
                <a:latin typeface="Arial" pitchFamily="34" charset="0"/>
                <a:ea typeface="黑体" pitchFamily="49" charset="-122"/>
              </a:rPr>
              <a:t>十亿次巨型计算机</a:t>
            </a:r>
            <a:r>
              <a:rPr lang="zh-CN" altLang="en-US" sz="4400" b="0"/>
              <a:t> 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225550" y="5972175"/>
            <a:ext cx="6927850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1992</a:t>
            </a:r>
            <a:r>
              <a:rPr lang="zh-CN" altLang="en-US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年研制成功的银河</a:t>
            </a:r>
            <a:r>
              <a:rPr lang="en-US" altLang="zh-CN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-Ⅱ</a:t>
            </a:r>
            <a:r>
              <a:rPr lang="zh-CN" altLang="en-US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十亿次巨型计算机</a:t>
            </a:r>
          </a:p>
        </p:txBody>
      </p:sp>
      <p:pic>
        <p:nvPicPr>
          <p:cNvPr id="13316" name="Picture 4" descr="银河II型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6172200" cy="41910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990600" y="76200"/>
            <a:ext cx="75438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4400" b="0">
                <a:latin typeface="华文细黑" pitchFamily="2" charset="-122"/>
                <a:ea typeface="华文细黑" pitchFamily="2" charset="-122"/>
              </a:rPr>
              <a:t>曙光</a:t>
            </a:r>
            <a:r>
              <a:rPr lang="en-US" altLang="zh-CN" sz="4400" b="0">
                <a:latin typeface="华文细黑" pitchFamily="2" charset="-122"/>
                <a:ea typeface="华文细黑" pitchFamily="2" charset="-122"/>
              </a:rPr>
              <a:t>3000</a:t>
            </a:r>
            <a:r>
              <a:rPr lang="zh-CN" altLang="en-US" sz="4400" b="0">
                <a:latin typeface="华文细黑" pitchFamily="2" charset="-122"/>
                <a:ea typeface="华文细黑" pitchFamily="2" charset="-122"/>
              </a:rPr>
              <a:t>超级计算机</a:t>
            </a:r>
          </a:p>
        </p:txBody>
      </p:sp>
      <p:pic>
        <p:nvPicPr>
          <p:cNvPr id="14339" name="Picture 3" descr="D3K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6248400" cy="4276725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615950" y="5972175"/>
            <a:ext cx="7994650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2000</a:t>
            </a:r>
            <a:r>
              <a:rPr lang="zh-CN" altLang="en-US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年研制成功的千亿次曙光</a:t>
            </a:r>
            <a:r>
              <a:rPr lang="en-US" altLang="zh-CN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3000</a:t>
            </a:r>
            <a:r>
              <a:rPr lang="zh-CN" altLang="en-US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超级计算机</a:t>
            </a: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615950" y="5972175"/>
            <a:ext cx="7994650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2003</a:t>
            </a:r>
            <a:r>
              <a:rPr lang="zh-CN" altLang="en-US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年研制成功的万亿次曙光</a:t>
            </a:r>
            <a:r>
              <a:rPr lang="en-US" altLang="zh-CN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4000A</a:t>
            </a:r>
            <a:r>
              <a:rPr lang="zh-CN" altLang="en-US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超级计算机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11188" y="0"/>
            <a:ext cx="75438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4400" b="0">
                <a:latin typeface="华文细黑" pitchFamily="2" charset="-122"/>
                <a:ea typeface="华文细黑" pitchFamily="2" charset="-122"/>
              </a:rPr>
              <a:t>曙光</a:t>
            </a:r>
            <a:r>
              <a:rPr lang="en-US" altLang="zh-CN" sz="4400" b="0">
                <a:latin typeface="华文细黑" pitchFamily="2" charset="-122"/>
                <a:ea typeface="华文细黑" pitchFamily="2" charset="-122"/>
              </a:rPr>
              <a:t>4000A</a:t>
            </a:r>
            <a:r>
              <a:rPr lang="zh-CN" altLang="en-US" sz="4400" b="0">
                <a:latin typeface="华文细黑" pitchFamily="2" charset="-122"/>
                <a:ea typeface="华文细黑" pitchFamily="2" charset="-122"/>
              </a:rPr>
              <a:t>超级计算机</a:t>
            </a:r>
          </a:p>
        </p:txBody>
      </p:sp>
      <p:pic>
        <p:nvPicPr>
          <p:cNvPr id="15364" name="Picture 4" descr="0813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280400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938" y="5972175"/>
            <a:ext cx="835977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2008</a:t>
            </a:r>
            <a:r>
              <a:rPr lang="zh-CN" altLang="en-US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年研制成功的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百</a:t>
            </a:r>
            <a:r>
              <a:rPr lang="zh-CN" altLang="en-US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万亿次曙光</a:t>
            </a:r>
            <a:r>
              <a:rPr lang="en-US" altLang="zh-CN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5000A</a:t>
            </a:r>
            <a:r>
              <a:rPr lang="zh-CN" altLang="en-US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超级计算机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11188" y="0"/>
            <a:ext cx="75438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4400" b="0">
                <a:latin typeface="华文细黑" pitchFamily="2" charset="-122"/>
                <a:ea typeface="华文细黑" pitchFamily="2" charset="-122"/>
              </a:rPr>
              <a:t>曙光</a:t>
            </a:r>
            <a:r>
              <a:rPr lang="en-US" altLang="zh-CN" sz="4400" b="0">
                <a:latin typeface="华文细黑" pitchFamily="2" charset="-122"/>
                <a:ea typeface="华文细黑" pitchFamily="2" charset="-122"/>
              </a:rPr>
              <a:t>5000A</a:t>
            </a:r>
            <a:r>
              <a:rPr lang="zh-CN" altLang="en-US" sz="4400" b="0">
                <a:latin typeface="华文细黑" pitchFamily="2" charset="-122"/>
                <a:ea typeface="华文细黑" pitchFamily="2" charset="-122"/>
              </a:rPr>
              <a:t>超级计算机</a:t>
            </a:r>
          </a:p>
        </p:txBody>
      </p:sp>
      <p:pic>
        <p:nvPicPr>
          <p:cNvPr id="16388" name="Picture 5" descr="small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62075"/>
            <a:ext cx="7993062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88938" y="5972175"/>
            <a:ext cx="835977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2010</a:t>
            </a:r>
            <a:r>
              <a:rPr lang="zh-CN" altLang="en-US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年研制成功的</a:t>
            </a:r>
            <a:r>
              <a:rPr lang="zh-CN" altLang="en-US" sz="2800" b="0">
                <a:solidFill>
                  <a:schemeClr val="tx1"/>
                </a:solidFill>
                <a:ea typeface="幼圆" pitchFamily="49" charset="-122"/>
              </a:rPr>
              <a:t>千</a:t>
            </a:r>
            <a:r>
              <a:rPr lang="zh-CN" altLang="en-US" sz="2800" b="0">
                <a:solidFill>
                  <a:schemeClr val="tx1"/>
                </a:solidFill>
                <a:latin typeface="Arial" pitchFamily="34" charset="0"/>
                <a:ea typeface="幼圆" pitchFamily="49" charset="-122"/>
              </a:rPr>
              <a:t>万亿次星云超级计算机</a:t>
            </a:r>
          </a:p>
        </p:txBody>
      </p:sp>
      <p:pic>
        <p:nvPicPr>
          <p:cNvPr id="17411" name="Picture 5" descr="2010060347412755232806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4813"/>
            <a:ext cx="8137525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2010060310812755232806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1733550"/>
            <a:ext cx="7351712" cy="392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58850"/>
            <a:ext cx="8893175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ChangeArrowheads="1"/>
          </p:cNvSpPr>
          <p:nvPr/>
        </p:nvSpPr>
        <p:spPr bwMode="auto">
          <a:xfrm>
            <a:off x="322263" y="-196850"/>
            <a:ext cx="84963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3600" b="0">
                <a:latin typeface="华文细黑" pitchFamily="2" charset="-122"/>
                <a:ea typeface="华文细黑" pitchFamily="2" charset="-122"/>
              </a:rPr>
              <a:t>全球最快的计算机</a:t>
            </a:r>
            <a:r>
              <a:rPr lang="en-US" altLang="zh-CN" sz="3600" b="0">
                <a:latin typeface="华文细黑" pitchFamily="2" charset="-122"/>
                <a:ea typeface="华文细黑" pitchFamily="2" charset="-122"/>
              </a:rPr>
              <a:t>(</a:t>
            </a:r>
            <a:r>
              <a:rPr lang="en-US" altLang="zh-CN" b="0">
                <a:ea typeface="幼圆" pitchFamily="49" charset="-122"/>
              </a:rPr>
              <a:t>2017</a:t>
            </a:r>
            <a:r>
              <a:rPr lang="zh-CN" altLang="en-US" b="0">
                <a:ea typeface="幼圆" pitchFamily="49" charset="-122"/>
              </a:rPr>
              <a:t>年</a:t>
            </a:r>
            <a:r>
              <a:rPr lang="en-US" altLang="zh-CN" b="0">
                <a:ea typeface="幼圆" pitchFamily="49" charset="-122"/>
              </a:rPr>
              <a:t>6</a:t>
            </a:r>
            <a:r>
              <a:rPr lang="zh-CN" altLang="en-US" b="0">
                <a:ea typeface="幼圆" pitchFamily="49" charset="-122"/>
              </a:rPr>
              <a:t>月最新评比结果</a:t>
            </a:r>
            <a:r>
              <a:rPr lang="en-US" altLang="zh-CN" sz="3600" b="0">
                <a:latin typeface="华文细黑" pitchFamily="2" charset="-122"/>
                <a:ea typeface="华文细黑" pitchFamily="2" charset="-122"/>
              </a:rPr>
              <a:t>)</a:t>
            </a:r>
            <a:r>
              <a:rPr lang="en-US" altLang="zh-CN" b="0">
                <a:ea typeface="幼圆" pitchFamily="49" charset="-122"/>
              </a:rPr>
              <a:t> </a:t>
            </a:r>
            <a:endParaRPr lang="en-US" altLang="zh-CN" sz="3600" b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459" name="标题 1"/>
          <p:cNvSpPr txBox="1">
            <a:spLocks/>
          </p:cNvSpPr>
          <p:nvPr/>
        </p:nvSpPr>
        <p:spPr bwMode="auto">
          <a:xfrm>
            <a:off x="611188" y="919163"/>
            <a:ext cx="7772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华文细黑" pitchFamily="2" charset="-122"/>
                <a:cs typeface="Arial" pitchFamily="34" charset="0"/>
              </a:rPr>
              <a:t>神威</a:t>
            </a:r>
            <a:r>
              <a:rPr lang="en-US" altLang="zh-CN" sz="3600">
                <a:latin typeface="Arial" pitchFamily="34" charset="0"/>
                <a:ea typeface="华文细黑" pitchFamily="2" charset="-122"/>
                <a:cs typeface="Arial" pitchFamily="34" charset="0"/>
              </a:rPr>
              <a:t>·</a:t>
            </a:r>
            <a:r>
              <a:rPr lang="zh-CN" altLang="en-US" sz="3600">
                <a:latin typeface="Arial" pitchFamily="34" charset="0"/>
                <a:ea typeface="华文细黑" pitchFamily="2" charset="-122"/>
                <a:cs typeface="Arial" pitchFamily="34" charset="0"/>
              </a:rPr>
              <a:t>太湖之光</a:t>
            </a:r>
          </a:p>
        </p:txBody>
      </p:sp>
      <p:pic>
        <p:nvPicPr>
          <p:cNvPr id="1946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1539875"/>
            <a:ext cx="8623300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250825" y="115888"/>
            <a:ext cx="878522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2013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年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06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月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TOP500</a:t>
            </a:r>
          </a:p>
        </p:txBody>
      </p:sp>
      <p:sp>
        <p:nvSpPr>
          <p:cNvPr id="20483" name="TextBox 2"/>
          <p:cNvSpPr txBox="1">
            <a:spLocks noChangeArrowheads="1"/>
          </p:cNvSpPr>
          <p:nvPr/>
        </p:nvSpPr>
        <p:spPr bwMode="auto">
          <a:xfrm>
            <a:off x="250825" y="620713"/>
            <a:ext cx="51133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/>
              <a:t>http://www.top500.org/lists/2013/06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6818312" cy="573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1"/>
          <p:cNvSpPr>
            <a:spLocks noChangeArrowheads="1"/>
          </p:cNvSpPr>
          <p:nvPr/>
        </p:nvSpPr>
        <p:spPr bwMode="auto">
          <a:xfrm>
            <a:off x="2514600" y="369888"/>
            <a:ext cx="3505200" cy="4572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0000"/>
              </a:gs>
              <a:gs pos="100000">
                <a:schemeClr val="accent2"/>
              </a:gs>
            </a:gsLst>
            <a:lin ang="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spcBef>
                <a:spcPct val="50000"/>
              </a:spcBef>
            </a:pPr>
            <a:endParaRPr lang="zh-CN" altLang="zh-CN" sz="3200"/>
          </a:p>
        </p:txBody>
      </p:sp>
      <p:grpSp>
        <p:nvGrpSpPr>
          <p:cNvPr id="3075" name="Group 65"/>
          <p:cNvGrpSpPr>
            <a:grpSpLocks/>
          </p:cNvGrpSpPr>
          <p:nvPr/>
        </p:nvGrpSpPr>
        <p:grpSpPr bwMode="auto">
          <a:xfrm>
            <a:off x="533400" y="1447800"/>
            <a:ext cx="8077200" cy="4635500"/>
            <a:chOff x="480" y="480"/>
            <a:chExt cx="5088" cy="2920"/>
          </a:xfrm>
        </p:grpSpPr>
        <p:grpSp>
          <p:nvGrpSpPr>
            <p:cNvPr id="3077" name="Group 55"/>
            <p:cNvGrpSpPr>
              <a:grpSpLocks/>
            </p:cNvGrpSpPr>
            <p:nvPr/>
          </p:nvGrpSpPr>
          <p:grpSpPr bwMode="auto">
            <a:xfrm>
              <a:off x="3216" y="480"/>
              <a:ext cx="960" cy="2832"/>
              <a:chOff x="3408" y="432"/>
              <a:chExt cx="960" cy="2832"/>
            </a:xfrm>
          </p:grpSpPr>
          <p:sp>
            <p:nvSpPr>
              <p:cNvPr id="151598" name="Rectangle 46"/>
              <p:cNvSpPr>
                <a:spLocks noChangeArrowheads="1"/>
              </p:cNvSpPr>
              <p:nvPr/>
            </p:nvSpPr>
            <p:spPr bwMode="auto">
              <a:xfrm>
                <a:off x="3408" y="480"/>
                <a:ext cx="960" cy="2784"/>
              </a:xfrm>
              <a:prstGeom prst="rect">
                <a:avLst/>
              </a:prstGeom>
              <a:gradFill rotWithShape="0">
                <a:gsLst>
                  <a:gs pos="0">
                    <a:schemeClr val="folHlink">
                      <a:gamma/>
                      <a:shade val="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6275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endParaRPr>
              </a:p>
            </p:txBody>
          </p:sp>
          <p:sp>
            <p:nvSpPr>
              <p:cNvPr id="3098" name="Text Box 54"/>
              <p:cNvSpPr txBox="1">
                <a:spLocks noChangeArrowheads="1"/>
              </p:cNvSpPr>
              <p:nvPr/>
            </p:nvSpPr>
            <p:spPr bwMode="auto">
              <a:xfrm>
                <a:off x="3552" y="432"/>
                <a:ext cx="654" cy="2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>
                    <a:solidFill>
                      <a:schemeClr val="tx1"/>
                    </a:solidFill>
                    <a:latin typeface="宋体" pitchFamily="2" charset="-122"/>
                  </a:rPr>
                  <a:t>  </a:t>
                </a:r>
                <a:r>
                  <a:rPr lang="zh-CN" altLang="en-US" sz="2800">
                    <a:solidFill>
                      <a:schemeClr val="tx1"/>
                    </a:solidFill>
                    <a:latin typeface="宋体" pitchFamily="2" charset="-122"/>
                  </a:rPr>
                  <a:t>网络安全与计算机犯罪 </a:t>
                </a:r>
              </a:p>
              <a:p>
                <a:pPr eaLnBrk="1" hangingPunct="1"/>
                <a:r>
                  <a:rPr lang="zh-CN" altLang="en-US" sz="2800">
                    <a:solidFill>
                      <a:schemeClr val="tx1"/>
                    </a:solidFill>
                    <a:latin typeface="宋体" pitchFamily="2" charset="-122"/>
                  </a:rPr>
                  <a:t>  中国人民公安大学出版社</a:t>
                </a:r>
                <a:endParaRPr lang="zh-CN" altLang="en-US" sz="2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78" name="Group 64"/>
            <p:cNvGrpSpPr>
              <a:grpSpLocks/>
            </p:cNvGrpSpPr>
            <p:nvPr/>
          </p:nvGrpSpPr>
          <p:grpSpPr bwMode="auto">
            <a:xfrm>
              <a:off x="480" y="576"/>
              <a:ext cx="5088" cy="2824"/>
              <a:chOff x="480" y="576"/>
              <a:chExt cx="5088" cy="2824"/>
            </a:xfrm>
          </p:grpSpPr>
          <p:grpSp>
            <p:nvGrpSpPr>
              <p:cNvPr id="3079" name="Group 63"/>
              <p:cNvGrpSpPr>
                <a:grpSpLocks/>
              </p:cNvGrpSpPr>
              <p:nvPr/>
            </p:nvGrpSpPr>
            <p:grpSpPr bwMode="auto">
              <a:xfrm>
                <a:off x="1859" y="576"/>
                <a:ext cx="673" cy="2736"/>
                <a:chOff x="1859" y="576"/>
                <a:chExt cx="673" cy="2736"/>
              </a:xfrm>
            </p:grpSpPr>
            <p:sp>
              <p:nvSpPr>
                <p:cNvPr id="151590" name="Rectangle 38"/>
                <p:cNvSpPr>
                  <a:spLocks noChangeArrowheads="1"/>
                </p:cNvSpPr>
                <p:nvPr/>
              </p:nvSpPr>
              <p:spPr bwMode="auto">
                <a:xfrm>
                  <a:off x="1859" y="576"/>
                  <a:ext cx="673" cy="2736"/>
                </a:xfrm>
                <a:prstGeom prst="rect">
                  <a:avLst/>
                </a:prstGeom>
                <a:gradFill rotWithShape="0">
                  <a:gsLst>
                    <a:gs pos="0">
                      <a:srgbClr val="CC9900">
                        <a:gamma/>
                        <a:shade val="6275"/>
                        <a:invGamma/>
                      </a:srgbClr>
                    </a:gs>
                    <a:gs pos="50000">
                      <a:srgbClr val="CC9900"/>
                    </a:gs>
                    <a:gs pos="100000">
                      <a:srgbClr val="CC9900">
                        <a:gamma/>
                        <a:shade val="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zh-CN" altLang="zh-CN" sz="20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宋体" pitchFamily="2" charset="-122"/>
                  </a:endParaRPr>
                </a:p>
              </p:txBody>
            </p:sp>
            <p:sp>
              <p:nvSpPr>
                <p:cNvPr id="3096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872" y="594"/>
                  <a:ext cx="654" cy="26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>
                  <a:spAutoFit/>
                </a:bodyPr>
                <a:lstStyle>
                  <a:lvl1pPr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/>
                  <a:r>
                    <a:rPr lang="en-US" altLang="zh-CN" sz="2800">
                      <a:latin typeface="宋体" pitchFamily="2" charset="-122"/>
                    </a:rPr>
                    <a:t> </a:t>
                  </a:r>
                  <a:r>
                    <a:rPr lang="zh-CN" altLang="en-US" sz="2800">
                      <a:latin typeface="宋体" pitchFamily="2" charset="-122"/>
                    </a:rPr>
                    <a:t>电子商务教程 </a:t>
                  </a:r>
                </a:p>
                <a:p>
                  <a:pPr algn="just" eaLnBrk="1" hangingPunct="1"/>
                  <a:r>
                    <a:rPr lang="zh-CN" altLang="en-US" sz="2800">
                      <a:latin typeface="宋体" pitchFamily="2" charset="-122"/>
                    </a:rPr>
                    <a:t> 西安电子科技大学出版社</a:t>
                  </a:r>
                  <a:endParaRPr lang="zh-CN" altLang="en-US" sz="2800" b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80" name="Group 50"/>
              <p:cNvGrpSpPr>
                <a:grpSpLocks/>
              </p:cNvGrpSpPr>
              <p:nvPr/>
            </p:nvGrpSpPr>
            <p:grpSpPr bwMode="auto">
              <a:xfrm>
                <a:off x="480" y="768"/>
                <a:ext cx="624" cy="2544"/>
                <a:chOff x="2576" y="768"/>
                <a:chExt cx="624" cy="2544"/>
              </a:xfrm>
            </p:grpSpPr>
            <p:sp>
              <p:nvSpPr>
                <p:cNvPr id="151596" name="Rectangle 44"/>
                <p:cNvSpPr>
                  <a:spLocks noChangeArrowheads="1"/>
                </p:cNvSpPr>
                <p:nvPr/>
              </p:nvSpPr>
              <p:spPr bwMode="auto">
                <a:xfrm>
                  <a:off x="2576" y="768"/>
                  <a:ext cx="624" cy="254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2">
                        <a:gamma/>
                        <a:shade val="6275"/>
                        <a:invGamma/>
                      </a:schemeClr>
                    </a:gs>
                    <a:gs pos="50000">
                      <a:schemeClr val="bg2"/>
                    </a:gs>
                    <a:gs pos="100000">
                      <a:schemeClr val="bg2">
                        <a:gamma/>
                        <a:shade val="6275"/>
                        <a:invGamma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zh-CN" altLang="zh-CN" sz="20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宋体" pitchFamily="2" charset="-122"/>
                  </a:endParaRPr>
                </a:p>
              </p:txBody>
            </p:sp>
            <p:sp>
              <p:nvSpPr>
                <p:cNvPr id="15159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592" y="768"/>
                  <a:ext cx="576" cy="24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>
                  <a:spAutoFit/>
                </a:bodyPr>
                <a:lstStyle/>
                <a:p>
                  <a:pPr algn="just" eaLnBrk="1" hangingPunct="1">
                    <a:defRPr/>
                  </a:pPr>
                  <a:r>
                    <a:rPr lang="en-US" altLang="zh-CN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宋体" pitchFamily="2" charset="-122"/>
                    </a:rPr>
                    <a:t>  </a:t>
                  </a:r>
                  <a:r>
                    <a:rPr lang="zh-CN" altLang="en-US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宋体" pitchFamily="2" charset="-122"/>
                    </a:rPr>
                    <a:t>电子政府导论 </a:t>
                  </a:r>
                </a:p>
                <a:p>
                  <a:pPr algn="just" eaLnBrk="1" hangingPunct="1">
                    <a:defRPr/>
                  </a:pPr>
                  <a:r>
                    <a:rPr lang="zh-CN" altLang="en-US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宋体" pitchFamily="2" charset="-122"/>
                    </a:rPr>
                    <a:t>  武汉出版社  科学出版社 </a:t>
                  </a:r>
                </a:p>
              </p:txBody>
            </p:sp>
          </p:grpSp>
          <p:grpSp>
            <p:nvGrpSpPr>
              <p:cNvPr id="3081" name="Group 53"/>
              <p:cNvGrpSpPr>
                <a:grpSpLocks/>
              </p:cNvGrpSpPr>
              <p:nvPr/>
            </p:nvGrpSpPr>
            <p:grpSpPr bwMode="auto">
              <a:xfrm>
                <a:off x="2496" y="576"/>
                <a:ext cx="720" cy="2784"/>
                <a:chOff x="3072" y="1056"/>
                <a:chExt cx="720" cy="2784"/>
              </a:xfrm>
            </p:grpSpPr>
            <p:sp>
              <p:nvSpPr>
                <p:cNvPr id="151597" name="Rectangle 45"/>
                <p:cNvSpPr>
                  <a:spLocks noChangeArrowheads="1"/>
                </p:cNvSpPr>
                <p:nvPr/>
              </p:nvSpPr>
              <p:spPr bwMode="auto">
                <a:xfrm>
                  <a:off x="3072" y="1104"/>
                  <a:ext cx="720" cy="268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00">
                        <a:gamma/>
                        <a:shade val="6275"/>
                        <a:invGamma/>
                      </a:srgbClr>
                    </a:gs>
                    <a:gs pos="50000">
                      <a:srgbClr val="FFFF00"/>
                    </a:gs>
                    <a:gs pos="100000">
                      <a:srgbClr val="FFFF00">
                        <a:gamma/>
                        <a:shade val="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zh-CN" altLang="zh-CN" sz="20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宋体" pitchFamily="2" charset="-122"/>
                  </a:endParaRPr>
                </a:p>
              </p:txBody>
            </p:sp>
            <p:sp>
              <p:nvSpPr>
                <p:cNvPr id="309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3090" y="1056"/>
                  <a:ext cx="654" cy="27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>
                  <a:spAutoFit/>
                </a:bodyPr>
                <a:lstStyle>
                  <a:lvl1pPr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/>
                  <a:r>
                    <a:rPr lang="en-US" altLang="zh-CN" sz="2800">
                      <a:solidFill>
                        <a:schemeClr val="tx1"/>
                      </a:solidFill>
                      <a:latin typeface="宋体" pitchFamily="2" charset="-122"/>
                    </a:rPr>
                    <a:t>  </a:t>
                  </a:r>
                  <a:r>
                    <a:rPr lang="zh-CN" altLang="en-US" sz="2800">
                      <a:solidFill>
                        <a:schemeClr val="tx1"/>
                      </a:solidFill>
                      <a:latin typeface="宋体" pitchFamily="2" charset="-122"/>
                    </a:rPr>
                    <a:t>计算机病毒原理及防治     </a:t>
                  </a:r>
                </a:p>
                <a:p>
                  <a:pPr algn="just" eaLnBrk="1" hangingPunct="1"/>
                  <a:r>
                    <a:rPr lang="zh-CN" altLang="en-US" sz="2800">
                      <a:solidFill>
                        <a:schemeClr val="tx1"/>
                      </a:solidFill>
                      <a:latin typeface="宋体" pitchFamily="2" charset="-122"/>
                    </a:rPr>
                    <a:t>   北京邮电大学出版社 </a:t>
                  </a:r>
                  <a:endParaRPr lang="zh-CN" altLang="en-US" sz="28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82" name="Group 57"/>
              <p:cNvGrpSpPr>
                <a:grpSpLocks/>
              </p:cNvGrpSpPr>
              <p:nvPr/>
            </p:nvGrpSpPr>
            <p:grpSpPr bwMode="auto">
              <a:xfrm>
                <a:off x="1074" y="672"/>
                <a:ext cx="798" cy="2640"/>
                <a:chOff x="1266" y="1104"/>
                <a:chExt cx="798" cy="2640"/>
              </a:xfrm>
            </p:grpSpPr>
            <p:sp>
              <p:nvSpPr>
                <p:cNvPr id="151594" name="Rectangle 42"/>
                <p:cNvSpPr>
                  <a:spLocks noChangeArrowheads="1"/>
                </p:cNvSpPr>
                <p:nvPr/>
              </p:nvSpPr>
              <p:spPr bwMode="auto">
                <a:xfrm>
                  <a:off x="1269" y="1104"/>
                  <a:ext cx="795" cy="2640"/>
                </a:xfrm>
                <a:prstGeom prst="rect">
                  <a:avLst/>
                </a:prstGeom>
                <a:gradFill rotWithShape="0">
                  <a:gsLst>
                    <a:gs pos="0">
                      <a:srgbClr val="CC3300">
                        <a:gamma/>
                        <a:shade val="6275"/>
                        <a:invGamma/>
                      </a:srgbClr>
                    </a:gs>
                    <a:gs pos="50000">
                      <a:srgbClr val="CC3300"/>
                    </a:gs>
                    <a:gs pos="100000">
                      <a:srgbClr val="CC3300">
                        <a:gamma/>
                        <a:shade val="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zh-CN" altLang="zh-CN" sz="20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宋体" pitchFamily="2" charset="-122"/>
                  </a:endParaRPr>
                </a:p>
              </p:txBody>
            </p:sp>
            <p:sp>
              <p:nvSpPr>
                <p:cNvPr id="3090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266" y="1248"/>
                  <a:ext cx="654" cy="23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>
                  <a:spAutoFit/>
                </a:bodyPr>
                <a:lstStyle>
                  <a:lvl1pPr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/>
                  <a:r>
                    <a:rPr lang="en-US" altLang="zh-CN" sz="2800">
                      <a:solidFill>
                        <a:schemeClr val="folHlink"/>
                      </a:solidFill>
                      <a:latin typeface="宋体" pitchFamily="2" charset="-122"/>
                    </a:rPr>
                    <a:t>《</a:t>
                  </a:r>
                  <a:r>
                    <a:rPr lang="zh-CN" altLang="en-US" sz="2800">
                      <a:solidFill>
                        <a:schemeClr val="folHlink"/>
                      </a:solidFill>
                      <a:latin typeface="宋体" pitchFamily="2" charset="-122"/>
                    </a:rPr>
                    <a:t>信息技术基础教程</a:t>
                  </a:r>
                  <a:r>
                    <a:rPr lang="en-US" altLang="zh-CN" sz="2800">
                      <a:solidFill>
                        <a:schemeClr val="folHlink"/>
                      </a:solidFill>
                      <a:latin typeface="宋体" pitchFamily="2" charset="-122"/>
                    </a:rPr>
                    <a:t>》</a:t>
                  </a:r>
                </a:p>
                <a:p>
                  <a:pPr algn="just" eaLnBrk="1" hangingPunct="1"/>
                  <a:r>
                    <a:rPr lang="en-US" altLang="zh-CN" sz="2800">
                      <a:solidFill>
                        <a:schemeClr val="folHlink"/>
                      </a:solidFill>
                      <a:latin typeface="宋体" pitchFamily="2" charset="-122"/>
                    </a:rPr>
                    <a:t>  </a:t>
                  </a:r>
                  <a:r>
                    <a:rPr lang="zh-CN" altLang="en-US" sz="2800">
                      <a:solidFill>
                        <a:schemeClr val="folHlink"/>
                      </a:solidFill>
                      <a:latin typeface="宋体" pitchFamily="2" charset="-122"/>
                    </a:rPr>
                    <a:t>电子工业出版社 </a:t>
                  </a:r>
                  <a:endParaRPr lang="zh-CN" altLang="en-US" sz="2800">
                    <a:solidFill>
                      <a:schemeClr val="folHlink"/>
                    </a:solidFill>
                  </a:endParaRPr>
                </a:p>
              </p:txBody>
            </p:sp>
          </p:grpSp>
          <p:grpSp>
            <p:nvGrpSpPr>
              <p:cNvPr id="3083" name="Group 61"/>
              <p:cNvGrpSpPr>
                <a:grpSpLocks/>
              </p:cNvGrpSpPr>
              <p:nvPr/>
            </p:nvGrpSpPr>
            <p:grpSpPr bwMode="auto">
              <a:xfrm>
                <a:off x="4176" y="720"/>
                <a:ext cx="672" cy="2632"/>
                <a:chOff x="4112" y="720"/>
                <a:chExt cx="672" cy="2632"/>
              </a:xfrm>
            </p:grpSpPr>
            <p:sp>
              <p:nvSpPr>
                <p:cNvPr id="151599" name="Rectangle 47"/>
                <p:cNvSpPr>
                  <a:spLocks noChangeArrowheads="1"/>
                </p:cNvSpPr>
                <p:nvPr/>
              </p:nvSpPr>
              <p:spPr bwMode="auto">
                <a:xfrm>
                  <a:off x="4112" y="720"/>
                  <a:ext cx="672" cy="2592"/>
                </a:xfrm>
                <a:prstGeom prst="rect">
                  <a:avLst/>
                </a:prstGeom>
                <a:gradFill rotWithShape="0">
                  <a:gsLst>
                    <a:gs pos="0">
                      <a:srgbClr val="666633">
                        <a:gamma/>
                        <a:shade val="6275"/>
                        <a:invGamma/>
                      </a:srgbClr>
                    </a:gs>
                    <a:gs pos="50000">
                      <a:srgbClr val="666633"/>
                    </a:gs>
                    <a:gs pos="100000">
                      <a:srgbClr val="666633">
                        <a:gamma/>
                        <a:shade val="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zh-CN" altLang="zh-CN" sz="20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宋体" pitchFamily="2" charset="-122"/>
                  </a:endParaRPr>
                </a:p>
              </p:txBody>
            </p:sp>
            <p:sp>
              <p:nvSpPr>
                <p:cNvPr id="3088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128" y="808"/>
                  <a:ext cx="654" cy="25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>
                  <a:spAutoFit/>
                </a:bodyPr>
                <a:lstStyle>
                  <a:lvl1pPr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/>
                  <a:r>
                    <a:rPr lang="en-US" altLang="zh-CN" sz="2800">
                      <a:solidFill>
                        <a:srgbClr val="FFFF00"/>
                      </a:solidFill>
                      <a:latin typeface="宋体" pitchFamily="2" charset="-122"/>
                    </a:rPr>
                    <a:t> </a:t>
                  </a:r>
                  <a:r>
                    <a:rPr lang="zh-CN" altLang="en-US" sz="2800">
                      <a:solidFill>
                        <a:srgbClr val="FFFF00"/>
                      </a:solidFill>
                      <a:latin typeface="宋体" pitchFamily="2" charset="-122"/>
                    </a:rPr>
                    <a:t>数字签名原理及技术</a:t>
                  </a:r>
                </a:p>
                <a:p>
                  <a:pPr algn="just" eaLnBrk="1" hangingPunct="1"/>
                  <a:r>
                    <a:rPr lang="zh-CN" altLang="en-US" sz="2800">
                      <a:solidFill>
                        <a:srgbClr val="FFFF00"/>
                      </a:solidFill>
                      <a:latin typeface="宋体" pitchFamily="2" charset="-122"/>
                    </a:rPr>
                    <a:t>  机械工业出版社 </a:t>
                  </a:r>
                </a:p>
              </p:txBody>
            </p:sp>
          </p:grpSp>
          <p:grpSp>
            <p:nvGrpSpPr>
              <p:cNvPr id="3084" name="Group 62"/>
              <p:cNvGrpSpPr>
                <a:grpSpLocks/>
              </p:cNvGrpSpPr>
              <p:nvPr/>
            </p:nvGrpSpPr>
            <p:grpSpPr bwMode="auto">
              <a:xfrm>
                <a:off x="4848" y="1144"/>
                <a:ext cx="720" cy="2256"/>
                <a:chOff x="4888" y="672"/>
                <a:chExt cx="720" cy="2256"/>
              </a:xfrm>
            </p:grpSpPr>
            <p:sp>
              <p:nvSpPr>
                <p:cNvPr id="151600" name="Rectangle 48"/>
                <p:cNvSpPr>
                  <a:spLocks noChangeArrowheads="1"/>
                </p:cNvSpPr>
                <p:nvPr/>
              </p:nvSpPr>
              <p:spPr bwMode="auto">
                <a:xfrm>
                  <a:off x="4888" y="728"/>
                  <a:ext cx="720" cy="2112"/>
                </a:xfrm>
                <a:prstGeom prst="rect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6275"/>
                        <a:invGamma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zh-CN" altLang="zh-CN" sz="20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宋体" pitchFamily="2" charset="-122"/>
                  </a:endParaRPr>
                </a:p>
              </p:txBody>
            </p:sp>
            <p:sp>
              <p:nvSpPr>
                <p:cNvPr id="308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914" y="672"/>
                  <a:ext cx="654" cy="22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>
                  <a:spAutoFit/>
                </a:bodyPr>
                <a:lstStyle>
                  <a:lvl1pPr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800">
                      <a:solidFill>
                        <a:schemeClr val="tx1"/>
                      </a:solidFill>
                      <a:latin typeface="宋体" pitchFamily="2" charset="-122"/>
                    </a:rPr>
                    <a:t>  </a:t>
                  </a:r>
                  <a:r>
                    <a:rPr lang="zh-CN" altLang="en-US" sz="2800">
                      <a:solidFill>
                        <a:schemeClr val="tx1"/>
                      </a:solidFill>
                      <a:latin typeface="宋体" pitchFamily="2" charset="-122"/>
                    </a:rPr>
                    <a:t>数字图书馆研究 </a:t>
                  </a:r>
                </a:p>
                <a:p>
                  <a:pPr eaLnBrk="1" hangingPunct="1"/>
                  <a:r>
                    <a:rPr lang="zh-CN" altLang="en-US" sz="2800">
                      <a:solidFill>
                        <a:schemeClr val="tx1"/>
                      </a:solidFill>
                      <a:latin typeface="宋体" pitchFamily="2" charset="-122"/>
                    </a:rPr>
                    <a:t>  北京图书馆出版社 </a:t>
                  </a:r>
                  <a:endParaRPr lang="zh-CN" altLang="en-US" sz="280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3076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2438400" y="304800"/>
            <a:ext cx="3276600" cy="579438"/>
          </a:xfrm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3300"/>
                    </a:gs>
                    <a:gs pos="100000">
                      <a:schemeClr val="accent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hlink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zh-CN" altLang="en-US" sz="3200" b="1" smtClean="0">
                <a:solidFill>
                  <a:schemeClr val="bg1"/>
                </a:solidFill>
              </a:rPr>
              <a:t>第</a:t>
            </a:r>
            <a:r>
              <a:rPr lang="en-US" altLang="zh-CN" sz="3200" b="1" smtClean="0">
                <a:solidFill>
                  <a:schemeClr val="bg1"/>
                </a:solidFill>
              </a:rPr>
              <a:t>1</a:t>
            </a:r>
            <a:r>
              <a:rPr lang="zh-CN" altLang="en-US" sz="3200" b="1" smtClean="0">
                <a:solidFill>
                  <a:schemeClr val="bg1"/>
                </a:solidFill>
              </a:rPr>
              <a:t>章参考书籍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250825" y="115888"/>
            <a:ext cx="878522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2013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年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11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月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TOP500</a:t>
            </a:r>
          </a:p>
        </p:txBody>
      </p:sp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250825" y="620713"/>
            <a:ext cx="51133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/>
              <a:t>http://www.top500.org/lists/2013/11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8928100" cy="543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250825" y="115888"/>
            <a:ext cx="878522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2014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年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6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月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TOP500</a:t>
            </a:r>
          </a:p>
        </p:txBody>
      </p:sp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250825" y="620713"/>
            <a:ext cx="51133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/>
              <a:t>http://www.top500.org/lists/2014/06</a:t>
            </a:r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341438"/>
            <a:ext cx="8191500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50825" y="115888"/>
            <a:ext cx="878522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2014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年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11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月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TOP500</a:t>
            </a:r>
          </a:p>
        </p:txBody>
      </p:sp>
      <p:sp>
        <p:nvSpPr>
          <p:cNvPr id="23555" name="TextBox 2"/>
          <p:cNvSpPr txBox="1">
            <a:spLocks noChangeArrowheads="1"/>
          </p:cNvSpPr>
          <p:nvPr/>
        </p:nvSpPr>
        <p:spPr bwMode="auto">
          <a:xfrm>
            <a:off x="250825" y="620713"/>
            <a:ext cx="59055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/>
              <a:t>http://www.top500.org/lists/2014/11/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155700"/>
            <a:ext cx="8210550" cy="522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50825" y="115888"/>
            <a:ext cx="878522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2015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年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6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月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TOP500</a:t>
            </a:r>
          </a:p>
        </p:txBody>
      </p:sp>
      <p:sp>
        <p:nvSpPr>
          <p:cNvPr id="24579" name="TextBox 2"/>
          <p:cNvSpPr txBox="1">
            <a:spLocks noChangeArrowheads="1"/>
          </p:cNvSpPr>
          <p:nvPr/>
        </p:nvSpPr>
        <p:spPr bwMode="auto">
          <a:xfrm>
            <a:off x="250825" y="620713"/>
            <a:ext cx="59055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/>
              <a:t>http://www.top500.org/lists/2015/06/?1646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1268413"/>
            <a:ext cx="8267700" cy="523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250825" y="115888"/>
            <a:ext cx="878522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2015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年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11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月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TOP500</a:t>
            </a:r>
          </a:p>
        </p:txBody>
      </p:sp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250825" y="620713"/>
            <a:ext cx="59055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/>
              <a:t>https://www.top500.org/lists/2015/11/</a:t>
            </a:r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713788" cy="541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5"/>
          <p:cNvSpPr txBox="1">
            <a:spLocks noChangeArrowheads="1"/>
          </p:cNvSpPr>
          <p:nvPr/>
        </p:nvSpPr>
        <p:spPr bwMode="auto">
          <a:xfrm>
            <a:off x="611188" y="765175"/>
            <a:ext cx="76327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4000">
                <a:solidFill>
                  <a:srgbClr val="FFFF00"/>
                </a:solidFill>
              </a:rPr>
              <a:t>2015</a:t>
            </a:r>
            <a:r>
              <a:rPr lang="zh-CN" altLang="en-US" sz="4000">
                <a:solidFill>
                  <a:srgbClr val="FFFF00"/>
                </a:solidFill>
              </a:rPr>
              <a:t>年</a:t>
            </a:r>
            <a:r>
              <a:rPr lang="en-US" altLang="zh-CN" sz="4000">
                <a:solidFill>
                  <a:srgbClr val="FFFF00"/>
                </a:solidFill>
              </a:rPr>
              <a:t>4</a:t>
            </a:r>
            <a:r>
              <a:rPr lang="zh-CN" altLang="en-US" sz="4000">
                <a:solidFill>
                  <a:srgbClr val="FFFF00"/>
                </a:solidFill>
              </a:rPr>
              <a:t>月，美国商务部决定对中国四家国家超级计算机中心禁售</a:t>
            </a:r>
            <a:r>
              <a:rPr lang="en-US" altLang="zh-CN" sz="4000">
                <a:solidFill>
                  <a:srgbClr val="FFFF00"/>
                </a:solidFill>
              </a:rPr>
              <a:t>Intel</a:t>
            </a:r>
            <a:r>
              <a:rPr lang="zh-CN" altLang="en-US" sz="4000">
                <a:solidFill>
                  <a:srgbClr val="FFFF00"/>
                </a:solidFill>
              </a:rPr>
              <a:t>的</a:t>
            </a:r>
            <a:r>
              <a:rPr lang="en-US" altLang="zh-CN" sz="4000">
                <a:solidFill>
                  <a:srgbClr val="FFFF00"/>
                </a:solidFill>
              </a:rPr>
              <a:t>Xeon Phi</a:t>
            </a:r>
            <a:r>
              <a:rPr lang="zh-CN" altLang="en-US" sz="4000">
                <a:solidFill>
                  <a:srgbClr val="FFFF00"/>
                </a:solidFill>
              </a:rPr>
              <a:t>。</a:t>
            </a:r>
          </a:p>
        </p:txBody>
      </p:sp>
      <p:pic>
        <p:nvPicPr>
          <p:cNvPr id="2662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" t="20554" r="5759" b="13705"/>
          <a:stretch>
            <a:fillRect/>
          </a:stretch>
        </p:blipFill>
        <p:spPr bwMode="auto">
          <a:xfrm>
            <a:off x="1965325" y="2852738"/>
            <a:ext cx="492601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乘号 5"/>
          <p:cNvSpPr/>
          <p:nvPr/>
        </p:nvSpPr>
        <p:spPr bwMode="auto">
          <a:xfrm>
            <a:off x="827088" y="2420938"/>
            <a:ext cx="7280275" cy="3311525"/>
          </a:xfrm>
          <a:prstGeom prst="mathMultiply">
            <a:avLst/>
          </a:prstGeom>
          <a:solidFill>
            <a:srgbClr val="FF0000"/>
          </a:solidFill>
          <a:ln/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zh-CN" altLang="en-US">
              <a:ln w="12700">
                <a:solidFill>
                  <a:srgbClr val="00CC99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rgbClr val="00CC99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 txBox="1">
            <a:spLocks/>
          </p:cNvSpPr>
          <p:nvPr/>
        </p:nvSpPr>
        <p:spPr bwMode="auto">
          <a:xfrm>
            <a:off x="684213" y="188913"/>
            <a:ext cx="7772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3600">
                <a:solidFill>
                  <a:srgbClr val="FFFFFF"/>
                </a:solidFill>
                <a:latin typeface="Arial" pitchFamily="34" charset="0"/>
                <a:ea typeface="华文细黑" pitchFamily="2" charset="-122"/>
                <a:cs typeface="Arial" pitchFamily="34" charset="0"/>
              </a:rPr>
              <a:t>2016.6</a:t>
            </a:r>
            <a:r>
              <a:rPr lang="zh-CN" altLang="en-US" sz="3600">
                <a:solidFill>
                  <a:srgbClr val="FFFFFF"/>
                </a:solidFill>
                <a:latin typeface="Arial" pitchFamily="34" charset="0"/>
                <a:ea typeface="华文细黑" pitchFamily="2" charset="-122"/>
                <a:cs typeface="Arial" pitchFamily="34" charset="0"/>
              </a:rPr>
              <a:t>：神威</a:t>
            </a:r>
            <a:r>
              <a:rPr lang="en-US" altLang="zh-CN" sz="3600">
                <a:solidFill>
                  <a:srgbClr val="FFFFFF"/>
                </a:solidFill>
                <a:latin typeface="Arial" pitchFamily="34" charset="0"/>
                <a:ea typeface="华文细黑" pitchFamily="2" charset="-122"/>
                <a:cs typeface="Arial" pitchFamily="34" charset="0"/>
              </a:rPr>
              <a:t>·</a:t>
            </a:r>
            <a:r>
              <a:rPr lang="zh-CN" altLang="en-US" sz="3600">
                <a:solidFill>
                  <a:srgbClr val="FFFFFF"/>
                </a:solidFill>
                <a:latin typeface="Arial" pitchFamily="34" charset="0"/>
                <a:ea typeface="华文细黑" pitchFamily="2" charset="-122"/>
                <a:cs typeface="Arial" pitchFamily="34" charset="0"/>
              </a:rPr>
              <a:t>太湖之光（无锡）</a:t>
            </a:r>
          </a:p>
        </p:txBody>
      </p:sp>
      <p:sp>
        <p:nvSpPr>
          <p:cNvPr id="27651" name="文本框 5"/>
          <p:cNvSpPr txBox="1">
            <a:spLocks noChangeArrowheads="1"/>
          </p:cNvSpPr>
          <p:nvPr/>
        </p:nvSpPr>
        <p:spPr bwMode="auto">
          <a:xfrm>
            <a:off x="646113" y="2133600"/>
            <a:ext cx="78486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3200">
                <a:solidFill>
                  <a:srgbClr val="FFFF00"/>
                </a:solidFill>
              </a:rPr>
              <a:t>神威太湖之光采用了完全自主研发的国产众核芯片。而且高速互联网络和操作系统也是自主研发。</a:t>
            </a:r>
            <a:endParaRPr lang="en-US" altLang="zh-CN" sz="3200">
              <a:solidFill>
                <a:srgbClr val="FFFF00"/>
              </a:solidFill>
            </a:endParaRPr>
          </a:p>
          <a:p>
            <a:pPr algn="ctr" eaLnBrk="1" hangingPunct="1">
              <a:lnSpc>
                <a:spcPct val="120000"/>
              </a:lnSpc>
            </a:pPr>
            <a:endParaRPr lang="en-US" altLang="zh-CN" sz="3200">
              <a:solidFill>
                <a:srgbClr val="FFFF00"/>
              </a:solidFill>
            </a:endParaRPr>
          </a:p>
          <a:p>
            <a:pPr algn="ctr" eaLnBrk="1" hangingPunct="1">
              <a:lnSpc>
                <a:spcPct val="120000"/>
              </a:lnSpc>
            </a:pPr>
            <a:endParaRPr lang="en-US" altLang="zh-CN" sz="3200">
              <a:solidFill>
                <a:srgbClr val="FFFF00"/>
              </a:solidFill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200">
                <a:solidFill>
                  <a:srgbClr val="FFFFFF"/>
                </a:solidFill>
              </a:rPr>
              <a:t>国家并行计算机工程技术研究中心</a:t>
            </a:r>
            <a:endParaRPr lang="zh-CN" altLang="en-US" sz="320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50825" y="115888"/>
            <a:ext cx="878522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2016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年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6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月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TOP500</a:t>
            </a: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250825" y="620713"/>
            <a:ext cx="59055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/>
              <a:t>https://www.top500.org/lists/2016/06/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133475"/>
            <a:ext cx="8856662" cy="558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250825" y="115888"/>
            <a:ext cx="878522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2016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年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11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月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TOP500</a:t>
            </a:r>
          </a:p>
        </p:txBody>
      </p:sp>
      <p:sp>
        <p:nvSpPr>
          <p:cNvPr id="29699" name="TextBox 2"/>
          <p:cNvSpPr txBox="1">
            <a:spLocks noChangeArrowheads="1"/>
          </p:cNvSpPr>
          <p:nvPr/>
        </p:nvSpPr>
        <p:spPr bwMode="auto">
          <a:xfrm>
            <a:off x="250825" y="620713"/>
            <a:ext cx="59055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/>
              <a:t>https://www.top500.org/lists/2016/11/</a:t>
            </a:r>
          </a:p>
        </p:txBody>
      </p:sp>
      <p:pic>
        <p:nvPicPr>
          <p:cNvPr id="2970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125538"/>
            <a:ext cx="87249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250825" y="115888"/>
            <a:ext cx="8785225" cy="5048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2017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年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06</a:t>
            </a:r>
            <a:r>
              <a:rPr lang="zh-CN" altLang="en-US" b="0">
                <a:solidFill>
                  <a:schemeClr val="tx1"/>
                </a:solidFill>
                <a:ea typeface="幼圆" pitchFamily="49" charset="-122"/>
              </a:rPr>
              <a:t>月</a:t>
            </a:r>
            <a:r>
              <a:rPr lang="en-US" altLang="zh-CN" b="0">
                <a:solidFill>
                  <a:schemeClr val="tx1"/>
                </a:solidFill>
                <a:ea typeface="幼圆" pitchFamily="49" charset="-122"/>
              </a:rPr>
              <a:t>TOP500</a:t>
            </a:r>
          </a:p>
        </p:txBody>
      </p:sp>
      <p:sp>
        <p:nvSpPr>
          <p:cNvPr id="30723" name="TextBox 2"/>
          <p:cNvSpPr txBox="1">
            <a:spLocks noChangeArrowheads="1"/>
          </p:cNvSpPr>
          <p:nvPr/>
        </p:nvSpPr>
        <p:spPr bwMode="auto">
          <a:xfrm>
            <a:off x="250825" y="620713"/>
            <a:ext cx="59055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/>
              <a:t>https://www.top500.org/lists/2017/06/</a:t>
            </a:r>
          </a:p>
        </p:txBody>
      </p:sp>
      <p:pic>
        <p:nvPicPr>
          <p:cNvPr id="3072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196975"/>
            <a:ext cx="8334375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050"/>
          <p:cNvSpPr>
            <a:spLocks noChangeArrowheads="1"/>
          </p:cNvSpPr>
          <p:nvPr/>
        </p:nvSpPr>
        <p:spPr bwMode="auto">
          <a:xfrm>
            <a:off x="2895600" y="-165100"/>
            <a:ext cx="3276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zh-CN" altLang="en-US"/>
              <a:t>第 </a:t>
            </a:r>
            <a:r>
              <a:rPr lang="en-US" altLang="zh-CN" sz="5400">
                <a:solidFill>
                  <a:srgbClr val="FF9900"/>
                </a:solidFill>
              </a:rPr>
              <a:t>1</a:t>
            </a:r>
            <a:r>
              <a:rPr lang="zh-CN" altLang="en-US"/>
              <a:t>章</a:t>
            </a:r>
            <a:endParaRPr lang="zh-CN" altLang="en-US" sz="2800"/>
          </a:p>
        </p:txBody>
      </p:sp>
      <p:sp>
        <p:nvSpPr>
          <p:cNvPr id="165891" name="Text Box 2051"/>
          <p:cNvSpPr txBox="1">
            <a:spLocks noChangeArrowheads="1"/>
          </p:cNvSpPr>
          <p:nvPr/>
        </p:nvSpPr>
        <p:spPr bwMode="auto">
          <a:xfrm>
            <a:off x="152400" y="1301750"/>
            <a:ext cx="5029200" cy="472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1.1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电子计算机的发展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1.1.1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第一台电子计算机的诞生 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1.1.2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计算机的发展简史及特点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1.1.3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计算机的分类及其应用领域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1.2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信息技术基础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1.3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信息社会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1.3.1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社会的信息化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1.3.2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数字化学习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1.3.3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数字图书馆  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1.3.4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数字签名</a:t>
            </a:r>
          </a:p>
        </p:txBody>
      </p:sp>
      <p:sp>
        <p:nvSpPr>
          <p:cNvPr id="4100" name="AutoShape 2052"/>
          <p:cNvSpPr>
            <a:spLocks noChangeArrowheads="1"/>
          </p:cNvSpPr>
          <p:nvPr/>
        </p:nvSpPr>
        <p:spPr bwMode="auto">
          <a:xfrm>
            <a:off x="76200" y="838200"/>
            <a:ext cx="8915400" cy="5791200"/>
          </a:xfrm>
          <a:prstGeom prst="roundRect">
            <a:avLst>
              <a:gd name="adj" fmla="val 6991"/>
            </a:avLst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65893" name="AutoShape 2053"/>
          <p:cNvSpPr>
            <a:spLocks noChangeArrowheads="1"/>
          </p:cNvSpPr>
          <p:nvPr/>
        </p:nvSpPr>
        <p:spPr bwMode="auto">
          <a:xfrm>
            <a:off x="2133600" y="685800"/>
            <a:ext cx="4876800" cy="4714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3300"/>
              </a:gs>
              <a:gs pos="100000">
                <a:schemeClr val="accent2"/>
              </a:gs>
            </a:gsLst>
            <a:lin ang="0" scaled="1"/>
          </a:gradFill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2"/>
                <a:ea typeface=",Arial,Verdana, Helvetica, sa"/>
                <a:cs typeface=",Arial,Verdana, Helvetica, sa"/>
              </a:rPr>
              <a:t>计算机与信息技术概述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,Arial,Verdana, Helvetica, sa"/>
                <a:cs typeface=",Arial,Verdana, Helvetica, sa"/>
              </a:rPr>
              <a:t> </a:t>
            </a:r>
          </a:p>
        </p:txBody>
      </p:sp>
      <p:sp>
        <p:nvSpPr>
          <p:cNvPr id="4102" name="Line 2054"/>
          <p:cNvSpPr>
            <a:spLocks noChangeShapeType="1"/>
          </p:cNvSpPr>
          <p:nvPr/>
        </p:nvSpPr>
        <p:spPr bwMode="auto">
          <a:xfrm>
            <a:off x="5257800" y="1524000"/>
            <a:ext cx="0" cy="48768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895" name="Text Box 2055"/>
          <p:cNvSpPr txBox="1">
            <a:spLocks noChangeArrowheads="1"/>
          </p:cNvSpPr>
          <p:nvPr/>
        </p:nvSpPr>
        <p:spPr bwMode="auto">
          <a:xfrm>
            <a:off x="5334000" y="1524000"/>
            <a:ext cx="3581400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   1.3.5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数字证书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1.3.6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电子商务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1.3.7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电子政务    </a:t>
            </a: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1.4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信息安全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 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1.4.1 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计算机病毒</a:t>
            </a: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 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1.4.2 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防火墙技术</a:t>
            </a: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 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1.4.3 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计算机犯罪</a:t>
            </a: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 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1.4.4 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社会责任与道德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71438"/>
            <a:ext cx="8343900" cy="674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7638"/>
            <a:ext cx="8305800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47752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中国超级计算机发展史</a:t>
            </a:r>
            <a:r>
              <a:rPr lang="zh-CN" altLang="en-US" sz="240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795" name="Text Box 11"/>
          <p:cNvSpPr txBox="1">
            <a:spLocks noChangeArrowheads="1"/>
          </p:cNvSpPr>
          <p:nvPr/>
        </p:nvSpPr>
        <p:spPr bwMode="auto">
          <a:xfrm>
            <a:off x="395288" y="981075"/>
            <a:ext cx="8353425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lang="zh-CN" altLang="en-US">
                <a:ea typeface="幼圆" pitchFamily="49" charset="-122"/>
              </a:rPr>
              <a:t>国防科技大学计算机研究所</a:t>
            </a:r>
            <a:r>
              <a:rPr lang="en-US" altLang="zh-CN">
                <a:ea typeface="幼圆" pitchFamily="49" charset="-122"/>
              </a:rPr>
              <a:t>——“</a:t>
            </a:r>
            <a:r>
              <a:rPr lang="zh-CN" altLang="en-US">
                <a:ea typeface="幼圆" pitchFamily="49" charset="-122"/>
              </a:rPr>
              <a:t>银河”系列</a:t>
            </a:r>
            <a:r>
              <a:rPr lang="zh-CN" altLang="en-US" b="0">
                <a:ea typeface="幼圆" pitchFamily="49" charset="-122"/>
              </a:rPr>
              <a:t/>
            </a:r>
            <a:br>
              <a:rPr lang="zh-CN" altLang="en-US" b="0">
                <a:ea typeface="幼圆" pitchFamily="49" charset="-122"/>
              </a:rPr>
            </a:br>
            <a:r>
              <a:rPr lang="zh-CN" altLang="en-US" b="0">
                <a:ea typeface="幼圆" pitchFamily="49" charset="-122"/>
              </a:rPr>
              <a:t>银河</a:t>
            </a:r>
            <a:r>
              <a:rPr lang="en-US" altLang="zh-CN" b="0">
                <a:ea typeface="幼圆" pitchFamily="49" charset="-122"/>
              </a:rPr>
              <a:t>-Ⅰ</a:t>
            </a:r>
            <a:r>
              <a:rPr lang="zh-CN" altLang="en-US" b="0">
                <a:ea typeface="幼圆" pitchFamily="49" charset="-122"/>
              </a:rPr>
              <a:t>　 </a:t>
            </a:r>
            <a:r>
              <a:rPr lang="en-US" altLang="zh-CN" b="0">
                <a:ea typeface="幼圆" pitchFamily="49" charset="-122"/>
              </a:rPr>
              <a:t>1983</a:t>
            </a:r>
            <a:r>
              <a:rPr lang="zh-CN" altLang="en-US" b="0">
                <a:ea typeface="幼圆" pitchFamily="49" charset="-122"/>
              </a:rPr>
              <a:t>年  运算速度每秒   </a:t>
            </a:r>
            <a:r>
              <a:rPr lang="en-US" altLang="zh-CN" b="0">
                <a:ea typeface="幼圆" pitchFamily="49" charset="-122"/>
              </a:rPr>
              <a:t>1 </a:t>
            </a:r>
            <a:r>
              <a:rPr lang="zh-CN" altLang="en-US" b="0">
                <a:ea typeface="幼圆" pitchFamily="49" charset="-122"/>
              </a:rPr>
              <a:t>亿次  </a:t>
            </a:r>
            <a:br>
              <a:rPr lang="zh-CN" altLang="en-US" b="0">
                <a:ea typeface="幼圆" pitchFamily="49" charset="-122"/>
              </a:rPr>
            </a:br>
            <a:r>
              <a:rPr lang="zh-CN" altLang="en-US" b="0">
                <a:ea typeface="幼圆" pitchFamily="49" charset="-122"/>
              </a:rPr>
              <a:t>银河</a:t>
            </a:r>
            <a:r>
              <a:rPr lang="en-US" altLang="zh-CN" b="0">
                <a:ea typeface="幼圆" pitchFamily="49" charset="-122"/>
              </a:rPr>
              <a:t>-Ⅱ     1994</a:t>
            </a:r>
            <a:r>
              <a:rPr lang="zh-CN" altLang="en-US" b="0">
                <a:ea typeface="幼圆" pitchFamily="49" charset="-122"/>
              </a:rPr>
              <a:t>年  运算速度每秒   </a:t>
            </a:r>
            <a:r>
              <a:rPr lang="en-US" altLang="zh-CN" b="0">
                <a:ea typeface="幼圆" pitchFamily="49" charset="-122"/>
              </a:rPr>
              <a:t>10   </a:t>
            </a:r>
            <a:r>
              <a:rPr lang="zh-CN" altLang="en-US" b="0">
                <a:ea typeface="幼圆" pitchFamily="49" charset="-122"/>
              </a:rPr>
              <a:t>亿次</a:t>
            </a:r>
            <a:br>
              <a:rPr lang="zh-CN" altLang="en-US" b="0">
                <a:ea typeface="幼圆" pitchFamily="49" charset="-122"/>
              </a:rPr>
            </a:br>
            <a:r>
              <a:rPr lang="zh-CN" altLang="en-US" b="0">
                <a:ea typeface="幼圆" pitchFamily="49" charset="-122"/>
              </a:rPr>
              <a:t>银河</a:t>
            </a:r>
            <a:r>
              <a:rPr lang="en-US" altLang="zh-CN" b="0">
                <a:ea typeface="幼圆" pitchFamily="49" charset="-122"/>
              </a:rPr>
              <a:t>-Ⅲ     1997</a:t>
            </a:r>
            <a:r>
              <a:rPr lang="zh-CN" altLang="en-US" b="0">
                <a:ea typeface="幼圆" pitchFamily="49" charset="-122"/>
              </a:rPr>
              <a:t>年  运算速度每秒   </a:t>
            </a:r>
            <a:r>
              <a:rPr lang="en-US" altLang="zh-CN" b="0">
                <a:ea typeface="幼圆" pitchFamily="49" charset="-122"/>
              </a:rPr>
              <a:t>130 </a:t>
            </a:r>
            <a:r>
              <a:rPr lang="zh-CN" altLang="en-US" b="0">
                <a:ea typeface="幼圆" pitchFamily="49" charset="-122"/>
              </a:rPr>
              <a:t>亿次</a:t>
            </a:r>
            <a:br>
              <a:rPr lang="zh-CN" altLang="en-US" b="0">
                <a:ea typeface="幼圆" pitchFamily="49" charset="-122"/>
              </a:rPr>
            </a:br>
            <a:r>
              <a:rPr lang="zh-CN" altLang="en-US" b="0">
                <a:ea typeface="幼圆" pitchFamily="49" charset="-122"/>
              </a:rPr>
              <a:t>银河</a:t>
            </a:r>
            <a:r>
              <a:rPr lang="en-US" altLang="zh-CN" b="0">
                <a:ea typeface="幼圆" pitchFamily="49" charset="-122"/>
              </a:rPr>
              <a:t>-Ⅳ     2000</a:t>
            </a:r>
            <a:r>
              <a:rPr lang="zh-CN" altLang="en-US" b="0">
                <a:ea typeface="幼圆" pitchFamily="49" charset="-122"/>
              </a:rPr>
              <a:t>年  运算速度每秒   </a:t>
            </a:r>
            <a:r>
              <a:rPr lang="en-US" altLang="zh-CN" b="0">
                <a:ea typeface="幼圆" pitchFamily="49" charset="-122"/>
              </a:rPr>
              <a:t>1</a:t>
            </a:r>
            <a:r>
              <a:rPr lang="zh-CN" altLang="en-US" b="0">
                <a:ea typeface="幼圆" pitchFamily="49" charset="-122"/>
              </a:rPr>
              <a:t>万 亿次</a:t>
            </a:r>
            <a:br>
              <a:rPr lang="zh-CN" altLang="en-US" b="0">
                <a:ea typeface="幼圆" pitchFamily="49" charset="-122"/>
              </a:rPr>
            </a:br>
            <a:r>
              <a:rPr lang="zh-CN" altLang="en-US" b="0">
                <a:ea typeface="幼圆" pitchFamily="49" charset="-122"/>
              </a:rPr>
              <a:t>银河</a:t>
            </a:r>
            <a:r>
              <a:rPr lang="en-US" altLang="zh-CN" b="0">
                <a:ea typeface="幼圆" pitchFamily="49" charset="-122"/>
              </a:rPr>
              <a:t>-Ⅴ     </a:t>
            </a:r>
            <a:r>
              <a:rPr lang="zh-CN" altLang="en-US" b="0">
                <a:ea typeface="幼圆" pitchFamily="49" charset="-122"/>
              </a:rPr>
              <a:t>在研      运算速度每秒 ？ 亿次 （军用）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7" name="Text Box 3"/>
          <p:cNvSpPr txBox="1">
            <a:spLocks noChangeArrowheads="1"/>
          </p:cNvSpPr>
          <p:nvPr/>
        </p:nvSpPr>
        <p:spPr bwMode="auto">
          <a:xfrm>
            <a:off x="323850" y="115888"/>
            <a:ext cx="8353425" cy="640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幼圆" pitchFamily="49" charset="-122"/>
              </a:rPr>
              <a:t>中国超级计算机发展史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dirty="0">
                <a:ea typeface="幼圆" pitchFamily="49" charset="-122"/>
              </a:rPr>
              <a:t>中科院计算技术研究所</a:t>
            </a:r>
            <a:r>
              <a:rPr lang="en-US" altLang="zh-CN" dirty="0">
                <a:ea typeface="幼圆" pitchFamily="49" charset="-122"/>
              </a:rPr>
              <a:t>——“</a:t>
            </a:r>
            <a:r>
              <a:rPr lang="zh-CN" altLang="en-US" dirty="0">
                <a:ea typeface="幼圆" pitchFamily="49" charset="-122"/>
              </a:rPr>
              <a:t>曙光”系列</a:t>
            </a:r>
            <a:r>
              <a:rPr lang="zh-CN" altLang="en-US" b="0" dirty="0">
                <a:ea typeface="幼圆" pitchFamily="49" charset="-122"/>
              </a:rPr>
              <a:t/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曙光一号         </a:t>
            </a:r>
            <a:r>
              <a:rPr lang="en-US" altLang="zh-CN" b="0" dirty="0">
                <a:ea typeface="幼圆" pitchFamily="49" charset="-122"/>
              </a:rPr>
              <a:t>1992</a:t>
            </a:r>
            <a:r>
              <a:rPr lang="zh-CN" altLang="en-US" b="0" dirty="0">
                <a:ea typeface="幼圆" pitchFamily="49" charset="-122"/>
              </a:rPr>
              <a:t>年 运算速度每秒 </a:t>
            </a:r>
            <a:r>
              <a:rPr lang="en-US" altLang="zh-CN" b="0" dirty="0">
                <a:ea typeface="幼圆" pitchFamily="49" charset="-122"/>
              </a:rPr>
              <a:t>6.4 </a:t>
            </a:r>
            <a:r>
              <a:rPr lang="zh-CN" altLang="en-US" b="0" dirty="0">
                <a:ea typeface="幼圆" pitchFamily="49" charset="-122"/>
              </a:rPr>
              <a:t>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曙光</a:t>
            </a:r>
            <a:r>
              <a:rPr lang="en-US" altLang="zh-CN" b="0" dirty="0">
                <a:ea typeface="幼圆" pitchFamily="49" charset="-122"/>
              </a:rPr>
              <a:t>-1000       1995</a:t>
            </a:r>
            <a:r>
              <a:rPr lang="zh-CN" altLang="en-US" b="0" dirty="0">
                <a:ea typeface="幼圆" pitchFamily="49" charset="-122"/>
              </a:rPr>
              <a:t>年 运算速度每秒 </a:t>
            </a:r>
            <a:r>
              <a:rPr lang="en-US" altLang="zh-CN" b="0" dirty="0">
                <a:ea typeface="幼圆" pitchFamily="49" charset="-122"/>
              </a:rPr>
              <a:t>25 </a:t>
            </a:r>
            <a:r>
              <a:rPr lang="zh-CN" altLang="en-US" b="0" dirty="0">
                <a:ea typeface="幼圆" pitchFamily="49" charset="-122"/>
              </a:rPr>
              <a:t>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曙光</a:t>
            </a:r>
            <a:r>
              <a:rPr lang="en-US" altLang="zh-CN" b="0" dirty="0">
                <a:ea typeface="幼圆" pitchFamily="49" charset="-122"/>
              </a:rPr>
              <a:t>-1000A    1996</a:t>
            </a:r>
            <a:r>
              <a:rPr lang="zh-CN" altLang="en-US" b="0" dirty="0">
                <a:ea typeface="幼圆" pitchFamily="49" charset="-122"/>
              </a:rPr>
              <a:t>年 运算速度每秒 </a:t>
            </a:r>
            <a:r>
              <a:rPr lang="en-US" altLang="zh-CN" b="0" dirty="0">
                <a:ea typeface="幼圆" pitchFamily="49" charset="-122"/>
              </a:rPr>
              <a:t>40 </a:t>
            </a:r>
            <a:r>
              <a:rPr lang="zh-CN" altLang="en-US" b="0" dirty="0">
                <a:ea typeface="幼圆" pitchFamily="49" charset="-122"/>
              </a:rPr>
              <a:t>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曙光</a:t>
            </a:r>
            <a:r>
              <a:rPr lang="en-US" altLang="zh-CN" b="0" dirty="0">
                <a:ea typeface="幼圆" pitchFamily="49" charset="-122"/>
              </a:rPr>
              <a:t>-2000Ⅰ   1998</a:t>
            </a:r>
            <a:r>
              <a:rPr lang="zh-CN" altLang="en-US" b="0" dirty="0">
                <a:ea typeface="幼圆" pitchFamily="49" charset="-122"/>
              </a:rPr>
              <a:t>年 运算速度每秒 </a:t>
            </a:r>
            <a:r>
              <a:rPr lang="en-US" altLang="zh-CN" b="0" dirty="0">
                <a:ea typeface="幼圆" pitchFamily="49" charset="-122"/>
              </a:rPr>
              <a:t>200 </a:t>
            </a:r>
            <a:r>
              <a:rPr lang="zh-CN" altLang="en-US" b="0" dirty="0">
                <a:ea typeface="幼圆" pitchFamily="49" charset="-122"/>
              </a:rPr>
              <a:t>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曙光</a:t>
            </a:r>
            <a:r>
              <a:rPr lang="en-US" altLang="zh-CN" b="0" dirty="0">
                <a:ea typeface="幼圆" pitchFamily="49" charset="-122"/>
              </a:rPr>
              <a:t>-2000Ⅱ   1999</a:t>
            </a:r>
            <a:r>
              <a:rPr lang="zh-CN" altLang="en-US" b="0" dirty="0">
                <a:ea typeface="幼圆" pitchFamily="49" charset="-122"/>
              </a:rPr>
              <a:t>年 运算速度每秒 </a:t>
            </a:r>
            <a:r>
              <a:rPr lang="en-US" altLang="zh-CN" b="0" dirty="0">
                <a:ea typeface="幼圆" pitchFamily="49" charset="-122"/>
              </a:rPr>
              <a:t>1117   </a:t>
            </a:r>
            <a:r>
              <a:rPr lang="zh-CN" altLang="en-US" b="0" dirty="0">
                <a:ea typeface="幼圆" pitchFamily="49" charset="-122"/>
              </a:rPr>
              <a:t>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曙光</a:t>
            </a:r>
            <a:r>
              <a:rPr lang="en-US" altLang="zh-CN" b="0" dirty="0">
                <a:ea typeface="幼圆" pitchFamily="49" charset="-122"/>
              </a:rPr>
              <a:t>-3000       2000</a:t>
            </a:r>
            <a:r>
              <a:rPr lang="zh-CN" altLang="en-US" b="0" dirty="0">
                <a:ea typeface="幼圆" pitchFamily="49" charset="-122"/>
              </a:rPr>
              <a:t>年 运算速度每秒 </a:t>
            </a:r>
            <a:r>
              <a:rPr lang="en-US" altLang="zh-CN" b="0" dirty="0">
                <a:ea typeface="幼圆" pitchFamily="49" charset="-122"/>
              </a:rPr>
              <a:t>4032   </a:t>
            </a:r>
            <a:r>
              <a:rPr lang="zh-CN" altLang="en-US" b="0" dirty="0">
                <a:ea typeface="幼圆" pitchFamily="49" charset="-122"/>
              </a:rPr>
              <a:t>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曙光</a:t>
            </a:r>
            <a:r>
              <a:rPr lang="en-US" altLang="zh-CN" b="0" dirty="0">
                <a:ea typeface="幼圆" pitchFamily="49" charset="-122"/>
              </a:rPr>
              <a:t>-4000L     2003</a:t>
            </a:r>
            <a:r>
              <a:rPr lang="zh-CN" altLang="en-US" b="0" dirty="0">
                <a:ea typeface="幼圆" pitchFamily="49" charset="-122"/>
              </a:rPr>
              <a:t>年 运算速度每秒 </a:t>
            </a:r>
            <a:r>
              <a:rPr lang="en-US" altLang="zh-CN" b="0" dirty="0">
                <a:ea typeface="幼圆" pitchFamily="49" charset="-122"/>
              </a:rPr>
              <a:t>4.2 </a:t>
            </a:r>
            <a:r>
              <a:rPr lang="zh-CN" altLang="en-US" b="0" dirty="0">
                <a:ea typeface="幼圆" pitchFamily="49" charset="-122"/>
              </a:rPr>
              <a:t>万亿次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曙光</a:t>
            </a:r>
            <a:r>
              <a:rPr lang="en-US" altLang="zh-CN" b="0" dirty="0">
                <a:ea typeface="幼圆" pitchFamily="49" charset="-122"/>
              </a:rPr>
              <a:t>-4000A     2004</a:t>
            </a:r>
            <a:r>
              <a:rPr lang="zh-CN" altLang="en-US" b="0" dirty="0">
                <a:ea typeface="幼圆" pitchFamily="49" charset="-122"/>
              </a:rPr>
              <a:t>年 运算速度每秒 </a:t>
            </a:r>
            <a:r>
              <a:rPr lang="en-US" altLang="zh-CN" b="0" dirty="0">
                <a:ea typeface="幼圆" pitchFamily="49" charset="-122"/>
              </a:rPr>
              <a:t>11 </a:t>
            </a:r>
            <a:r>
              <a:rPr lang="zh-CN" altLang="en-US" b="0" dirty="0">
                <a:ea typeface="幼圆" pitchFamily="49" charset="-122"/>
              </a:rPr>
              <a:t>万亿次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曙光</a:t>
            </a:r>
            <a:r>
              <a:rPr lang="en-US" altLang="zh-CN" b="0" dirty="0">
                <a:ea typeface="幼圆" pitchFamily="49" charset="-122"/>
              </a:rPr>
              <a:t>-5000A     2008</a:t>
            </a:r>
            <a:r>
              <a:rPr lang="zh-CN" altLang="en-US" b="0" dirty="0">
                <a:ea typeface="幼圆" pitchFamily="49" charset="-122"/>
              </a:rPr>
              <a:t>年 运算速度每秒 </a:t>
            </a:r>
            <a:r>
              <a:rPr lang="en-US" altLang="zh-CN" b="0" dirty="0">
                <a:ea typeface="幼圆" pitchFamily="49" charset="-122"/>
              </a:rPr>
              <a:t>230 </a:t>
            </a:r>
            <a:r>
              <a:rPr lang="zh-CN" altLang="en-US" b="0" dirty="0">
                <a:ea typeface="幼圆" pitchFamily="49" charset="-122"/>
              </a:rPr>
              <a:t>万亿次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/>
              <a:t>曙光</a:t>
            </a:r>
            <a:r>
              <a:rPr lang="en-US" altLang="zh-CN" b="0" dirty="0"/>
              <a:t>-</a:t>
            </a:r>
            <a:r>
              <a:rPr lang="zh-CN" altLang="en-US" b="0" dirty="0"/>
              <a:t>星云        </a:t>
            </a:r>
            <a:r>
              <a:rPr lang="en-US" altLang="zh-CN" b="0" dirty="0"/>
              <a:t>2010</a:t>
            </a:r>
            <a:r>
              <a:rPr lang="zh-CN" altLang="en-US" b="0" dirty="0"/>
              <a:t>年 运算速度每秒 </a:t>
            </a:r>
            <a:r>
              <a:rPr lang="en-US" altLang="zh-CN" b="0" dirty="0"/>
              <a:t>1271 </a:t>
            </a:r>
            <a:r>
              <a:rPr lang="zh-CN" altLang="en-US" b="0" dirty="0"/>
              <a:t>万亿次</a:t>
            </a:r>
            <a:r>
              <a:rPr lang="zh-CN" altLang="en-US" dirty="0"/>
              <a:t> </a:t>
            </a:r>
            <a:endParaRPr lang="zh-CN" altLang="en-US" b="0" dirty="0">
              <a:ea typeface="幼圆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Text Box 3"/>
          <p:cNvSpPr txBox="1">
            <a:spLocks noChangeArrowheads="1"/>
          </p:cNvSpPr>
          <p:nvPr/>
        </p:nvSpPr>
        <p:spPr bwMode="auto">
          <a:xfrm>
            <a:off x="323850" y="476250"/>
            <a:ext cx="8353425" cy="426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80000"/>
              </a:lnSpc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幼圆" pitchFamily="49" charset="-122"/>
              </a:rPr>
              <a:t>中国超级计算机发展史</a:t>
            </a:r>
            <a:endParaRPr lang="zh-CN" altLang="en-US" dirty="0">
              <a:ea typeface="幼圆" pitchFamily="49" charset="-122"/>
            </a:endParaRPr>
          </a:p>
          <a:p>
            <a:pPr eaLnBrk="1" hangingPunct="1">
              <a:lnSpc>
                <a:spcPct val="180000"/>
              </a:lnSpc>
              <a:spcBef>
                <a:spcPct val="50000"/>
              </a:spcBef>
              <a:defRPr/>
            </a:pPr>
            <a:r>
              <a:rPr lang="zh-CN" altLang="en-US" dirty="0">
                <a:ea typeface="幼圆" pitchFamily="49" charset="-122"/>
              </a:rPr>
              <a:t>国家并行计算机工程技术中心</a:t>
            </a:r>
            <a:r>
              <a:rPr lang="en-US" altLang="zh-CN" dirty="0">
                <a:ea typeface="幼圆" pitchFamily="49" charset="-122"/>
              </a:rPr>
              <a:t>——“</a:t>
            </a:r>
            <a:r>
              <a:rPr lang="zh-CN" altLang="en-US" dirty="0">
                <a:ea typeface="幼圆" pitchFamily="49" charset="-122"/>
              </a:rPr>
              <a:t>神威”系列</a:t>
            </a:r>
            <a:r>
              <a:rPr lang="zh-CN" altLang="en-US" b="0" dirty="0">
                <a:ea typeface="幼圆" pitchFamily="49" charset="-122"/>
              </a:rPr>
              <a:t/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神威</a:t>
            </a:r>
            <a:r>
              <a:rPr lang="en-US" altLang="zh-CN" b="0" dirty="0">
                <a:ea typeface="幼圆" pitchFamily="49" charset="-122"/>
              </a:rPr>
              <a:t>-Ⅰ         1999</a:t>
            </a:r>
            <a:r>
              <a:rPr lang="zh-CN" altLang="en-US" b="0" dirty="0">
                <a:ea typeface="幼圆" pitchFamily="49" charset="-122"/>
              </a:rPr>
              <a:t>年   运算速度每秒   </a:t>
            </a:r>
            <a:r>
              <a:rPr lang="en-US" altLang="zh-CN" b="0" dirty="0">
                <a:ea typeface="幼圆" pitchFamily="49" charset="-122"/>
              </a:rPr>
              <a:t>3840   </a:t>
            </a:r>
            <a:r>
              <a:rPr lang="zh-CN" altLang="en-US" b="0" dirty="0">
                <a:ea typeface="幼圆" pitchFamily="49" charset="-122"/>
              </a:rPr>
              <a:t>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神威</a:t>
            </a:r>
            <a:r>
              <a:rPr lang="en-US" altLang="zh-CN" b="0" dirty="0">
                <a:ea typeface="幼圆" pitchFamily="49" charset="-122"/>
              </a:rPr>
              <a:t>3000A    2007</a:t>
            </a:r>
            <a:r>
              <a:rPr lang="zh-CN" altLang="en-US" b="0" dirty="0">
                <a:ea typeface="幼圆" pitchFamily="49" charset="-122"/>
              </a:rPr>
              <a:t>年  运算速度每秒 </a:t>
            </a:r>
            <a:r>
              <a:rPr lang="en-US" altLang="zh-CN" b="0" dirty="0">
                <a:ea typeface="幼圆" pitchFamily="49" charset="-122"/>
              </a:rPr>
              <a:t>18   </a:t>
            </a:r>
            <a:r>
              <a:rPr lang="zh-CN" altLang="en-US" b="0" dirty="0">
                <a:ea typeface="幼圆" pitchFamily="49" charset="-122"/>
              </a:rPr>
              <a:t>万亿次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b="0" dirty="0">
                <a:ea typeface="幼圆" pitchFamily="49" charset="-122"/>
              </a:rPr>
              <a:t>神威</a:t>
            </a:r>
            <a:r>
              <a:rPr lang="en-US" altLang="zh-CN" b="0" dirty="0">
                <a:ea typeface="幼圆" pitchFamily="49" charset="-122"/>
              </a:rPr>
              <a:t>-Ⅱ         </a:t>
            </a:r>
            <a:r>
              <a:rPr lang="zh-CN" altLang="en-US" b="0" dirty="0">
                <a:ea typeface="幼圆" pitchFamily="49" charset="-122"/>
              </a:rPr>
              <a:t> 运算速度每秒 </a:t>
            </a:r>
            <a:r>
              <a:rPr lang="en-US" altLang="zh-CN" b="0" dirty="0">
                <a:ea typeface="幼圆" pitchFamily="49" charset="-122"/>
              </a:rPr>
              <a:t>300   </a:t>
            </a:r>
            <a:r>
              <a:rPr lang="zh-CN" altLang="en-US" b="0" dirty="0">
                <a:ea typeface="幼圆" pitchFamily="49" charset="-122"/>
              </a:rPr>
              <a:t>万亿次 </a:t>
            </a:r>
            <a:br>
              <a:rPr lang="zh-CN" altLang="en-US" b="0" dirty="0">
                <a:ea typeface="幼圆" pitchFamily="49" charset="-122"/>
              </a:rPr>
            </a:br>
            <a:r>
              <a:rPr lang="zh-CN" altLang="en-US" dirty="0">
                <a:latin typeface="Arial" pitchFamily="34" charset="0"/>
                <a:ea typeface="华文细黑" pitchFamily="2" charset="-122"/>
                <a:cs typeface="Arial" pitchFamily="34" charset="0"/>
              </a:rPr>
              <a:t>神威</a:t>
            </a:r>
            <a:r>
              <a:rPr lang="en-US" altLang="zh-CN" dirty="0">
                <a:latin typeface="Arial" pitchFamily="34" charset="0"/>
                <a:ea typeface="华文细黑" pitchFamily="2" charset="-122"/>
                <a:cs typeface="Arial" pitchFamily="34" charset="0"/>
              </a:rPr>
              <a:t>·</a:t>
            </a:r>
            <a:r>
              <a:rPr lang="zh-CN" altLang="en-US" dirty="0">
                <a:latin typeface="Arial" pitchFamily="34" charset="0"/>
                <a:ea typeface="华文细黑" pitchFamily="2" charset="-122"/>
                <a:cs typeface="Arial" pitchFamily="34" charset="0"/>
              </a:rPr>
              <a:t>太湖之光</a:t>
            </a:r>
            <a:r>
              <a:rPr lang="zh-CN" altLang="en-US" b="0" dirty="0">
                <a:ea typeface="幼圆" pitchFamily="49" charset="-122"/>
              </a:rPr>
              <a:t>    </a:t>
            </a:r>
            <a:r>
              <a:rPr lang="en-US" altLang="zh-CN" b="0" dirty="0">
                <a:ea typeface="幼圆" pitchFamily="49" charset="-122"/>
              </a:rPr>
              <a:t>2016</a:t>
            </a:r>
            <a:r>
              <a:rPr lang="zh-CN" altLang="en-US" b="0" dirty="0">
                <a:ea typeface="幼圆" pitchFamily="49" charset="-122"/>
              </a:rPr>
              <a:t>年</a:t>
            </a:r>
            <a:r>
              <a:rPr lang="en-US" altLang="zh-CN" b="0" dirty="0">
                <a:ea typeface="幼圆" pitchFamily="49" charset="-122"/>
              </a:rPr>
              <a:t>6</a:t>
            </a:r>
            <a:r>
              <a:rPr lang="zh-CN" altLang="en-US" b="0" dirty="0">
                <a:ea typeface="幼圆" pitchFamily="49" charset="-122"/>
              </a:rPr>
              <a:t>月</a:t>
            </a:r>
            <a:r>
              <a:rPr lang="en-US" altLang="zh-CN" b="0" dirty="0">
                <a:ea typeface="幼圆" pitchFamily="49" charset="-122"/>
              </a:rPr>
              <a:t>~ 2017</a:t>
            </a:r>
            <a:r>
              <a:rPr lang="zh-CN" altLang="en-US" b="0" dirty="0">
                <a:ea typeface="幼圆" pitchFamily="49" charset="-122"/>
              </a:rPr>
              <a:t>年底是全球最快的计算机</a:t>
            </a:r>
            <a:endParaRPr lang="zh-CN" altLang="en-US" dirty="0">
              <a:latin typeface="Arial" pitchFamily="34" charset="0"/>
              <a:ea typeface="华文细黑" pitchFamily="2" charset="-122"/>
              <a:cs typeface="Arial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395288" y="981075"/>
            <a:ext cx="835342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60000"/>
              </a:lnSpc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ea typeface="幼圆" pitchFamily="49" charset="-122"/>
              </a:rPr>
              <a:t>中国超级计算机发展史</a:t>
            </a:r>
            <a:endParaRPr lang="zh-CN" altLang="en-US">
              <a:ea typeface="幼圆" pitchFamily="49" charset="-122"/>
            </a:endParaRPr>
          </a:p>
          <a:p>
            <a:pPr eaLnBrk="1" hangingPunct="1">
              <a:lnSpc>
                <a:spcPct val="160000"/>
              </a:lnSpc>
              <a:defRPr/>
            </a:pPr>
            <a:endParaRPr lang="zh-CN" altLang="en-US">
              <a:ea typeface="幼圆" pitchFamily="49" charset="-122"/>
            </a:endParaRPr>
          </a:p>
          <a:p>
            <a:pPr eaLnBrk="1" hangingPunct="1">
              <a:lnSpc>
                <a:spcPct val="160000"/>
              </a:lnSpc>
              <a:defRPr/>
            </a:pPr>
            <a:r>
              <a:rPr lang="zh-CN" altLang="en-US">
                <a:ea typeface="幼圆" pitchFamily="49" charset="-122"/>
              </a:rPr>
              <a:t>联想集团</a:t>
            </a:r>
            <a:r>
              <a:rPr lang="en-US" altLang="zh-CN">
                <a:ea typeface="幼圆" pitchFamily="49" charset="-122"/>
              </a:rPr>
              <a:t>——“</a:t>
            </a:r>
            <a:r>
              <a:rPr lang="zh-CN" altLang="en-US">
                <a:ea typeface="幼圆" pitchFamily="49" charset="-122"/>
              </a:rPr>
              <a:t>深腾”系列</a:t>
            </a:r>
            <a:r>
              <a:rPr lang="zh-CN" altLang="en-US" b="0">
                <a:ea typeface="幼圆" pitchFamily="49" charset="-122"/>
              </a:rPr>
              <a:t/>
            </a:r>
            <a:br>
              <a:rPr lang="zh-CN" altLang="en-US" b="0">
                <a:ea typeface="幼圆" pitchFamily="49" charset="-122"/>
              </a:rPr>
            </a:br>
            <a:r>
              <a:rPr lang="zh-CN" altLang="en-US" b="0">
                <a:ea typeface="幼圆" pitchFamily="49" charset="-122"/>
              </a:rPr>
              <a:t>深腾</a:t>
            </a:r>
            <a:r>
              <a:rPr lang="en-US" altLang="zh-CN" b="0">
                <a:ea typeface="幼圆" pitchFamily="49" charset="-122"/>
              </a:rPr>
              <a:t>1800   2002</a:t>
            </a:r>
            <a:r>
              <a:rPr lang="zh-CN" altLang="en-US" b="0">
                <a:ea typeface="幼圆" pitchFamily="49" charset="-122"/>
              </a:rPr>
              <a:t>年   运算速度每秒   </a:t>
            </a:r>
            <a:r>
              <a:rPr lang="en-US" altLang="zh-CN" b="0">
                <a:ea typeface="幼圆" pitchFamily="49" charset="-122"/>
              </a:rPr>
              <a:t>1 </a:t>
            </a:r>
            <a:r>
              <a:rPr lang="zh-CN" altLang="en-US" b="0">
                <a:ea typeface="幼圆" pitchFamily="49" charset="-122"/>
              </a:rPr>
              <a:t>万亿次</a:t>
            </a:r>
            <a:br>
              <a:rPr lang="zh-CN" altLang="en-US" b="0">
                <a:ea typeface="幼圆" pitchFamily="49" charset="-122"/>
              </a:rPr>
            </a:br>
            <a:r>
              <a:rPr lang="zh-CN" altLang="en-US" b="0">
                <a:ea typeface="幼圆" pitchFamily="49" charset="-122"/>
              </a:rPr>
              <a:t>深腾</a:t>
            </a:r>
            <a:r>
              <a:rPr lang="en-US" altLang="zh-CN" b="0">
                <a:ea typeface="幼圆" pitchFamily="49" charset="-122"/>
              </a:rPr>
              <a:t>6800   2003</a:t>
            </a:r>
            <a:r>
              <a:rPr lang="zh-CN" altLang="en-US" b="0">
                <a:ea typeface="幼圆" pitchFamily="49" charset="-122"/>
              </a:rPr>
              <a:t>年   运算速度每秒   </a:t>
            </a:r>
            <a:r>
              <a:rPr lang="en-US" altLang="zh-CN" b="0">
                <a:ea typeface="幼圆" pitchFamily="49" charset="-122"/>
              </a:rPr>
              <a:t>5.3 </a:t>
            </a:r>
            <a:r>
              <a:rPr lang="zh-CN" altLang="en-US" b="0">
                <a:ea typeface="幼圆" pitchFamily="49" charset="-122"/>
              </a:rPr>
              <a:t>万亿次</a:t>
            </a:r>
            <a:br>
              <a:rPr lang="zh-CN" altLang="en-US" b="0">
                <a:ea typeface="幼圆" pitchFamily="49" charset="-122"/>
              </a:rPr>
            </a:br>
            <a:r>
              <a:rPr lang="zh-CN" altLang="en-US" b="0">
                <a:ea typeface="幼圆" pitchFamily="49" charset="-122"/>
              </a:rPr>
              <a:t>深腾</a:t>
            </a:r>
            <a:r>
              <a:rPr lang="en-US" altLang="zh-CN" b="0">
                <a:ea typeface="幼圆" pitchFamily="49" charset="-122"/>
              </a:rPr>
              <a:t>7000   2008</a:t>
            </a:r>
            <a:r>
              <a:rPr lang="zh-CN" altLang="en-US" b="0">
                <a:ea typeface="幼圆" pitchFamily="49" charset="-122"/>
              </a:rPr>
              <a:t>年   运算速度每秒 </a:t>
            </a:r>
            <a:r>
              <a:rPr lang="en-US" altLang="zh-CN" b="0">
                <a:ea typeface="幼圆" pitchFamily="49" charset="-122"/>
              </a:rPr>
              <a:t>106.5</a:t>
            </a:r>
            <a:r>
              <a:rPr lang="zh-CN" altLang="en-US" b="0">
                <a:ea typeface="幼圆" pitchFamily="49" charset="-122"/>
              </a:rPr>
              <a:t>万亿次</a:t>
            </a:r>
            <a:br>
              <a:rPr lang="zh-CN" altLang="en-US" b="0">
                <a:ea typeface="幼圆" pitchFamily="49" charset="-122"/>
              </a:rPr>
            </a:br>
            <a:r>
              <a:rPr lang="zh-CN" altLang="en-US" b="0">
                <a:ea typeface="幼圆" pitchFamily="49" charset="-122"/>
              </a:rPr>
              <a:t>深腾</a:t>
            </a:r>
            <a:r>
              <a:rPr lang="en-US" altLang="zh-CN" b="0">
                <a:ea typeface="幼圆" pitchFamily="49" charset="-122"/>
              </a:rPr>
              <a:t>X        </a:t>
            </a:r>
            <a:r>
              <a:rPr lang="zh-CN" altLang="en-US" b="0">
                <a:ea typeface="幼圆" pitchFamily="49" charset="-122"/>
              </a:rPr>
              <a:t>在研       运算速度每秒 </a:t>
            </a:r>
            <a:r>
              <a:rPr lang="en-US" altLang="zh-CN" b="0">
                <a:ea typeface="幼圆" pitchFamily="49" charset="-122"/>
              </a:rPr>
              <a:t>1000 </a:t>
            </a:r>
            <a:r>
              <a:rPr lang="zh-CN" altLang="en-US" b="0">
                <a:ea typeface="幼圆" pitchFamily="49" charset="-122"/>
              </a:rPr>
              <a:t>万亿次  </a:t>
            </a:r>
            <a:endParaRPr lang="zh-CN" altLang="en-US">
              <a:ea typeface="幼圆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AutoShape 5"/>
          <p:cNvSpPr>
            <a:spLocks noChangeArrowheads="1"/>
          </p:cNvSpPr>
          <p:nvPr/>
        </p:nvSpPr>
        <p:spPr bwMode="auto">
          <a:xfrm>
            <a:off x="565150" y="582613"/>
            <a:ext cx="179705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应用领域</a:t>
            </a:r>
          </a:p>
        </p:txBody>
      </p:sp>
      <p:sp>
        <p:nvSpPr>
          <p:cNvPr id="89094" name="AutoShape 6"/>
          <p:cNvSpPr>
            <a:spLocks noChangeArrowheads="1"/>
          </p:cNvSpPr>
          <p:nvPr/>
        </p:nvSpPr>
        <p:spPr bwMode="auto">
          <a:xfrm>
            <a:off x="5791200" y="3886200"/>
            <a:ext cx="2743200" cy="838200"/>
          </a:xfrm>
          <a:prstGeom prst="wedgeEllipseCallout">
            <a:avLst>
              <a:gd name="adj1" fmla="val -80269"/>
              <a:gd name="adj2" fmla="val -52273"/>
            </a:avLst>
          </a:prstGeom>
          <a:gradFill rotWithShape="0">
            <a:gsLst>
              <a:gs pos="0">
                <a:srgbClr val="996600"/>
              </a:gs>
              <a:gs pos="100000">
                <a:srgbClr val="996600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人工智能</a:t>
            </a:r>
            <a:endParaRPr lang="zh-CN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5" name="AutoShape 7"/>
          <p:cNvSpPr>
            <a:spLocks noChangeArrowheads="1"/>
          </p:cNvSpPr>
          <p:nvPr/>
        </p:nvSpPr>
        <p:spPr bwMode="auto">
          <a:xfrm>
            <a:off x="3124200" y="1609725"/>
            <a:ext cx="2743200" cy="838200"/>
          </a:xfrm>
          <a:prstGeom prst="wedgeEllipseCallout">
            <a:avLst>
              <a:gd name="adj1" fmla="val 1736"/>
              <a:gd name="adj2" fmla="val 163069"/>
            </a:avLst>
          </a:prstGeom>
          <a:gradFill rotWithShape="0">
            <a:gsLst>
              <a:gs pos="0">
                <a:srgbClr val="008000">
                  <a:gamma/>
                  <a:shade val="46275"/>
                  <a:invGamma/>
                </a:srgbClr>
              </a:gs>
              <a:gs pos="100000">
                <a:srgbClr val="008000"/>
              </a:gs>
            </a:gsLst>
            <a:lin ang="5400000" scaled="1"/>
          </a:gra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过程控制</a:t>
            </a:r>
            <a:endParaRPr lang="zh-CN" altLang="en-US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7893" name="Oval 8"/>
          <p:cNvSpPr>
            <a:spLocks noChangeArrowheads="1"/>
          </p:cNvSpPr>
          <p:nvPr/>
        </p:nvSpPr>
        <p:spPr bwMode="auto">
          <a:xfrm>
            <a:off x="3200400" y="4200525"/>
            <a:ext cx="2743200" cy="304800"/>
          </a:xfrm>
          <a:prstGeom prst="ellipse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7894" name="Picture 9" descr="Ghost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209925"/>
            <a:ext cx="12192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8" name="AutoShape 10"/>
          <p:cNvSpPr>
            <a:spLocks noChangeArrowheads="1"/>
          </p:cNvSpPr>
          <p:nvPr/>
        </p:nvSpPr>
        <p:spPr bwMode="auto">
          <a:xfrm>
            <a:off x="5410200" y="5334000"/>
            <a:ext cx="2743200" cy="838200"/>
          </a:xfrm>
          <a:prstGeom prst="wedgeEllipseCallout">
            <a:avLst>
              <a:gd name="adj1" fmla="val -80556"/>
              <a:gd name="adj2" fmla="val -192801"/>
            </a:avLst>
          </a:prstGeom>
          <a:gradFill rotWithShape="0">
            <a:gsLst>
              <a:gs pos="0">
                <a:srgbClr val="9900CC"/>
              </a:gs>
              <a:gs pos="100000">
                <a:srgbClr val="9900CC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计算机辅助教育</a:t>
            </a:r>
          </a:p>
        </p:txBody>
      </p:sp>
      <p:sp>
        <p:nvSpPr>
          <p:cNvPr id="89099" name="AutoShape 11"/>
          <p:cNvSpPr>
            <a:spLocks noChangeArrowheads="1"/>
          </p:cNvSpPr>
          <p:nvPr/>
        </p:nvSpPr>
        <p:spPr bwMode="auto">
          <a:xfrm>
            <a:off x="1295400" y="5181600"/>
            <a:ext cx="3657600" cy="838200"/>
          </a:xfrm>
          <a:prstGeom prst="wedgeEllipseCallout">
            <a:avLst>
              <a:gd name="adj1" fmla="val 31208"/>
              <a:gd name="adj2" fmla="val -168750"/>
            </a:avLst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计算机集成制造系统</a:t>
            </a:r>
          </a:p>
        </p:txBody>
      </p:sp>
      <p:sp>
        <p:nvSpPr>
          <p:cNvPr id="89100" name="AutoShape 12"/>
          <p:cNvSpPr>
            <a:spLocks noChangeArrowheads="1"/>
          </p:cNvSpPr>
          <p:nvPr/>
        </p:nvSpPr>
        <p:spPr bwMode="auto">
          <a:xfrm>
            <a:off x="685800" y="2600325"/>
            <a:ext cx="2743200" cy="838200"/>
          </a:xfrm>
          <a:prstGeom prst="wedgeEllipseCallout">
            <a:avLst>
              <a:gd name="adj1" fmla="val 72106"/>
              <a:gd name="adj2" fmla="val 75190"/>
            </a:avLst>
          </a:prstGeom>
          <a:gradFill rotWithShape="0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0" scaled="1"/>
          </a:gra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计算机辅助设计</a:t>
            </a:r>
          </a:p>
        </p:txBody>
      </p:sp>
      <p:grpSp>
        <p:nvGrpSpPr>
          <p:cNvPr id="89101" name="Group 13"/>
          <p:cNvGrpSpPr>
            <a:grpSpLocks/>
          </p:cNvGrpSpPr>
          <p:nvPr/>
        </p:nvGrpSpPr>
        <p:grpSpPr bwMode="auto">
          <a:xfrm>
            <a:off x="4572000" y="762000"/>
            <a:ext cx="3832225" cy="3057525"/>
            <a:chOff x="2880" y="378"/>
            <a:chExt cx="2414" cy="1926"/>
          </a:xfrm>
        </p:grpSpPr>
        <p:sp>
          <p:nvSpPr>
            <p:cNvPr id="37901" name="Oval 14"/>
            <p:cNvSpPr>
              <a:spLocks noChangeArrowheads="1"/>
            </p:cNvSpPr>
            <p:nvPr/>
          </p:nvSpPr>
          <p:spPr bwMode="auto">
            <a:xfrm>
              <a:off x="2915" y="378"/>
              <a:ext cx="1226" cy="402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/>
                <a:t>科学计算</a:t>
              </a:r>
            </a:p>
          </p:txBody>
        </p:sp>
        <p:sp>
          <p:nvSpPr>
            <p:cNvPr id="37902" name="Oval 15"/>
            <p:cNvSpPr>
              <a:spLocks noChangeArrowheads="1"/>
            </p:cNvSpPr>
            <p:nvPr/>
          </p:nvSpPr>
          <p:spPr bwMode="auto">
            <a:xfrm>
              <a:off x="4068" y="762"/>
              <a:ext cx="1226" cy="402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/>
                <a:t>信息处理</a:t>
              </a:r>
            </a:p>
          </p:txBody>
        </p:sp>
        <p:sp>
          <p:nvSpPr>
            <p:cNvPr id="37903" name="Line 16"/>
            <p:cNvSpPr>
              <a:spLocks noChangeShapeType="1"/>
            </p:cNvSpPr>
            <p:nvPr/>
          </p:nvSpPr>
          <p:spPr bwMode="auto">
            <a:xfrm flipH="1">
              <a:off x="2880" y="768"/>
              <a:ext cx="624" cy="15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7904" name="Line 17"/>
            <p:cNvSpPr>
              <a:spLocks noChangeShapeType="1"/>
            </p:cNvSpPr>
            <p:nvPr/>
          </p:nvSpPr>
          <p:spPr bwMode="auto">
            <a:xfrm flipH="1">
              <a:off x="2880" y="1152"/>
              <a:ext cx="1632" cy="115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89106" name="AutoShape 18"/>
          <p:cNvSpPr>
            <a:spLocks noChangeArrowheads="1"/>
          </p:cNvSpPr>
          <p:nvPr/>
        </p:nvSpPr>
        <p:spPr bwMode="auto">
          <a:xfrm>
            <a:off x="685800" y="3886200"/>
            <a:ext cx="2743200" cy="838200"/>
          </a:xfrm>
          <a:prstGeom prst="wedgeEllipseCallout">
            <a:avLst>
              <a:gd name="adj1" fmla="val 70431"/>
              <a:gd name="adj2" fmla="val -40718"/>
            </a:avLst>
          </a:prstGeom>
          <a:gradFill rotWithShape="0">
            <a:gsLst>
              <a:gs pos="0">
                <a:srgbClr val="CC9900">
                  <a:gamma/>
                  <a:shade val="46275"/>
                  <a:invGamma/>
                </a:srgbClr>
              </a:gs>
              <a:gs pos="100000">
                <a:srgbClr val="CC9900"/>
              </a:gs>
            </a:gsLst>
            <a:lin ang="0" scaled="1"/>
          </a:gra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计算机辅助制造</a:t>
            </a:r>
          </a:p>
        </p:txBody>
      </p:sp>
      <p:sp>
        <p:nvSpPr>
          <p:cNvPr id="89107" name="AutoShape 19"/>
          <p:cNvSpPr>
            <a:spLocks noChangeArrowheads="1"/>
          </p:cNvSpPr>
          <p:nvPr/>
        </p:nvSpPr>
        <p:spPr bwMode="auto">
          <a:xfrm>
            <a:off x="5943600" y="2362200"/>
            <a:ext cx="2743200" cy="838200"/>
          </a:xfrm>
          <a:prstGeom prst="wedgeEllipseCallout">
            <a:avLst>
              <a:gd name="adj1" fmla="val -84606"/>
              <a:gd name="adj2" fmla="val 100759"/>
            </a:avLst>
          </a:prstGeom>
          <a:gradFill rotWithShape="0">
            <a:gsLst>
              <a:gs pos="0">
                <a:srgbClr val="996600"/>
              </a:gs>
              <a:gs pos="100000">
                <a:srgbClr val="996600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网络与通讯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4" grpId="0" animBg="1" autoUpdateAnimBg="0"/>
      <p:bldP spid="89095" grpId="0" animBg="1" autoUpdateAnimBg="0"/>
      <p:bldP spid="89098" grpId="0" animBg="1" autoUpdateAnimBg="0"/>
      <p:bldP spid="89099" grpId="0" animBg="1" autoUpdateAnimBg="0"/>
      <p:bldP spid="89100" grpId="0" animBg="1" autoUpdateAnimBg="0"/>
      <p:bldP spid="89106" grpId="0" animBg="1" autoUpdateAnimBg="0"/>
      <p:bldP spid="89107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28956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信息技术基础</a:t>
            </a:r>
            <a:r>
              <a:rPr lang="zh-CN" alt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228600" y="609600"/>
            <a:ext cx="2819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5" name="AutoShape 25"/>
          <p:cNvSpPr>
            <a:spLocks noChangeArrowheads="1"/>
          </p:cNvSpPr>
          <p:nvPr/>
        </p:nvSpPr>
        <p:spPr bwMode="auto">
          <a:xfrm>
            <a:off x="230188" y="762000"/>
            <a:ext cx="3044825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信息技术的概念</a:t>
            </a:r>
          </a:p>
        </p:txBody>
      </p:sp>
      <p:sp>
        <p:nvSpPr>
          <p:cNvPr id="92186" name="AutoShape 26"/>
          <p:cNvSpPr>
            <a:spLocks noChangeArrowheads="1"/>
          </p:cNvSpPr>
          <p:nvPr/>
        </p:nvSpPr>
        <p:spPr bwMode="auto">
          <a:xfrm>
            <a:off x="228600" y="4191000"/>
            <a:ext cx="28956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信息技术的应用</a:t>
            </a:r>
          </a:p>
        </p:txBody>
      </p:sp>
      <p:sp>
        <p:nvSpPr>
          <p:cNvPr id="92187" name="Text Box 27"/>
          <p:cNvSpPr txBox="1">
            <a:spLocks noChangeArrowheads="1"/>
          </p:cNvSpPr>
          <p:nvPr/>
        </p:nvSpPr>
        <p:spPr bwMode="auto">
          <a:xfrm>
            <a:off x="0" y="4876800"/>
            <a:ext cx="9144000" cy="1844675"/>
          </a:xfrm>
          <a:prstGeom prst="rect">
            <a:avLst/>
          </a:prstGeom>
          <a:gradFill rotWithShape="0">
            <a:gsLst>
              <a:gs pos="0">
                <a:srgbClr val="8C3D91"/>
              </a:gs>
              <a:gs pos="12000">
                <a:srgbClr val="7005D4"/>
              </a:gs>
              <a:gs pos="30000">
                <a:srgbClr val="181CC7"/>
              </a:gs>
              <a:gs pos="60001">
                <a:srgbClr val="0A128C"/>
              </a:gs>
              <a:gs pos="100000">
                <a:srgbClr val="0000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8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● </a:t>
            </a: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</a:rPr>
              <a:t>信息高速公路   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</a:rPr>
              <a:t>行业信息化建设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● </a:t>
            </a: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</a:rPr>
              <a:t>远程教育           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</a:rPr>
              <a:t>远程医疗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● </a:t>
            </a: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</a:rPr>
              <a:t>虚拟现实           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</a:rPr>
              <a:t>电子商务</a:t>
            </a:r>
          </a:p>
        </p:txBody>
      </p:sp>
      <p:sp>
        <p:nvSpPr>
          <p:cNvPr id="92188" name="Text Box 28"/>
          <p:cNvSpPr txBox="1">
            <a:spLocks noChangeArrowheads="1"/>
          </p:cNvSpPr>
          <p:nvPr/>
        </p:nvSpPr>
        <p:spPr bwMode="auto">
          <a:xfrm>
            <a:off x="565150" y="2279650"/>
            <a:ext cx="8534400" cy="1625600"/>
          </a:xfrm>
          <a:prstGeom prst="rect">
            <a:avLst/>
          </a:prstGeom>
          <a:gradFill rotWithShape="0">
            <a:gsLst>
              <a:gs pos="0">
                <a:srgbClr val="008000"/>
              </a:gs>
              <a:gs pos="100000">
                <a:srgbClr val="008000">
                  <a:gamma/>
                  <a:shade val="25882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包括计算机技术、通信技术、多媒体技术、自动控制技术、视频技术、遥感技术等。其中，计算机技术和通信技术是现代信息技术的重要组成部分，是构成现代信息技术的核心内容。 </a:t>
            </a:r>
          </a:p>
        </p:txBody>
      </p:sp>
      <p:grpSp>
        <p:nvGrpSpPr>
          <p:cNvPr id="92189" name="Group 29"/>
          <p:cNvGrpSpPr>
            <a:grpSpLocks/>
          </p:cNvGrpSpPr>
          <p:nvPr/>
        </p:nvGrpSpPr>
        <p:grpSpPr bwMode="auto">
          <a:xfrm>
            <a:off x="76200" y="1447800"/>
            <a:ext cx="8991600" cy="2486025"/>
            <a:chOff x="69" y="518"/>
            <a:chExt cx="5691" cy="1402"/>
          </a:xfrm>
        </p:grpSpPr>
        <p:sp>
          <p:nvSpPr>
            <p:cNvPr id="92190" name="Text Box 30"/>
            <p:cNvSpPr txBox="1">
              <a:spLocks noChangeArrowheads="1"/>
            </p:cNvSpPr>
            <p:nvPr/>
          </p:nvSpPr>
          <p:spPr bwMode="auto">
            <a:xfrm>
              <a:off x="432" y="518"/>
              <a:ext cx="5328" cy="464"/>
            </a:xfrm>
            <a:prstGeom prst="rect">
              <a:avLst/>
            </a:prstGeom>
            <a:gradFill rotWithShape="0">
              <a:gsLst>
                <a:gs pos="0">
                  <a:srgbClr val="993300">
                    <a:gamma/>
                    <a:shade val="26275"/>
                    <a:invGamma/>
                  </a:srgbClr>
                </a:gs>
                <a:gs pos="100000">
                  <a:srgbClr val="9933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指信息的收集、识别、提取、处理、储存、传递、控制、检测、检索、分析和利用等的技术。</a:t>
              </a:r>
            </a:p>
          </p:txBody>
        </p:sp>
        <p:sp>
          <p:nvSpPr>
            <p:cNvPr id="92191" name="Rectangle 31"/>
            <p:cNvSpPr>
              <a:spLocks noChangeArrowheads="1"/>
            </p:cNvSpPr>
            <p:nvPr/>
          </p:nvSpPr>
          <p:spPr bwMode="auto">
            <a:xfrm>
              <a:off x="69" y="528"/>
              <a:ext cx="363" cy="1392"/>
            </a:xfrm>
            <a:prstGeom prst="rect">
              <a:avLst/>
            </a:prstGeom>
            <a:gradFill rotWithShape="0">
              <a:gsLst>
                <a:gs pos="0">
                  <a:srgbClr val="CC9900">
                    <a:gamma/>
                    <a:shade val="6275"/>
                    <a:invGamma/>
                  </a:srgbClr>
                </a:gs>
                <a:gs pos="50000">
                  <a:srgbClr val="CC9900"/>
                </a:gs>
                <a:gs pos="100000">
                  <a:srgbClr val="CC9900">
                    <a:gamma/>
                    <a:shade val="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信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息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技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术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7" grpId="0" animBg="1" autoUpdateAnimBg="0"/>
      <p:bldP spid="92188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4" name="Text Box 100"/>
          <p:cNvSpPr txBox="1">
            <a:spLocks noChangeArrowheads="1"/>
          </p:cNvSpPr>
          <p:nvPr/>
        </p:nvSpPr>
        <p:spPr bwMode="auto">
          <a:xfrm>
            <a:off x="304800" y="762000"/>
            <a:ext cx="35052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社会的信息化</a:t>
            </a:r>
          </a:p>
        </p:txBody>
      </p:sp>
      <p:sp>
        <p:nvSpPr>
          <p:cNvPr id="11278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22098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信息社会</a:t>
            </a:r>
          </a:p>
        </p:txBody>
      </p:sp>
      <p:sp>
        <p:nvSpPr>
          <p:cNvPr id="39940" name="Line 21"/>
          <p:cNvSpPr>
            <a:spLocks noChangeShapeType="1"/>
          </p:cNvSpPr>
          <p:nvPr/>
        </p:nvSpPr>
        <p:spPr bwMode="auto">
          <a:xfrm>
            <a:off x="414338" y="609600"/>
            <a:ext cx="21336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1" name="Line 99"/>
          <p:cNvSpPr>
            <a:spLocks noChangeShapeType="1"/>
          </p:cNvSpPr>
          <p:nvPr/>
        </p:nvSpPr>
        <p:spPr bwMode="auto">
          <a:xfrm>
            <a:off x="381000" y="1165225"/>
            <a:ext cx="31242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66" name="AutoShape 102"/>
          <p:cNvSpPr>
            <a:spLocks noChangeArrowheads="1"/>
          </p:cNvSpPr>
          <p:nvPr/>
        </p:nvSpPr>
        <p:spPr bwMode="auto">
          <a:xfrm>
            <a:off x="152400" y="1454150"/>
            <a:ext cx="19050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信息化</a:t>
            </a:r>
          </a:p>
        </p:txBody>
      </p:sp>
      <p:sp>
        <p:nvSpPr>
          <p:cNvPr id="11367" name="AutoShape 103"/>
          <p:cNvSpPr>
            <a:spLocks noChangeArrowheads="1"/>
          </p:cNvSpPr>
          <p:nvPr/>
        </p:nvSpPr>
        <p:spPr bwMode="auto">
          <a:xfrm>
            <a:off x="174625" y="3940175"/>
            <a:ext cx="1958975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信息社会</a:t>
            </a:r>
          </a:p>
        </p:txBody>
      </p:sp>
      <p:sp>
        <p:nvSpPr>
          <p:cNvPr id="11369" name="Text Box 105"/>
          <p:cNvSpPr txBox="1">
            <a:spLocks noChangeArrowheads="1"/>
          </p:cNvSpPr>
          <p:nvPr/>
        </p:nvSpPr>
        <p:spPr bwMode="auto">
          <a:xfrm>
            <a:off x="1295400" y="4881563"/>
            <a:ext cx="7162800" cy="144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以计算机网络技术为发展核心的社会。信息社会的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发达程度由计算机网络技术的发展水平和普及程度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决定。</a:t>
            </a:r>
          </a:p>
        </p:txBody>
      </p:sp>
      <p:sp>
        <p:nvSpPr>
          <p:cNvPr id="11370" name="Text Box 106"/>
          <p:cNvSpPr txBox="1">
            <a:spLocks noChangeArrowheads="1"/>
          </p:cNvSpPr>
          <p:nvPr/>
        </p:nvSpPr>
        <p:spPr bwMode="auto">
          <a:xfrm>
            <a:off x="1219200" y="2138363"/>
            <a:ext cx="7010400" cy="144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在国家统一规划和组织下，各行各业及社会生活各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个方面都应用现代信息技术，深入开发、广泛利用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信息资源，加速实现国家现代化的进程。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9" grpId="0" autoUpdateAnimBg="0"/>
      <p:bldP spid="11370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1219200" y="1371600"/>
            <a:ext cx="5638800" cy="283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信息成为重要的战略资源。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信息产业成为支柱产业。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信息网络成为社会的基础设施。</a:t>
            </a:r>
            <a:b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</a:br>
            <a:r>
              <a:rPr lang="zh-CN" altLang="en-US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劳动力结构出现根本性的变化。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社会观念发生根本变化。</a:t>
            </a:r>
          </a:p>
        </p:txBody>
      </p:sp>
      <p:sp>
        <p:nvSpPr>
          <p:cNvPr id="167945" name="AutoShape 9"/>
          <p:cNvSpPr>
            <a:spLocks noChangeArrowheads="1"/>
          </p:cNvSpPr>
          <p:nvPr/>
        </p:nvSpPr>
        <p:spPr bwMode="auto">
          <a:xfrm>
            <a:off x="76200" y="430213"/>
            <a:ext cx="3197225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信息化社会的特征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50" name="Text Box 1082"/>
          <p:cNvSpPr txBox="1">
            <a:spLocks noChangeArrowheads="1"/>
          </p:cNvSpPr>
          <p:nvPr/>
        </p:nvSpPr>
        <p:spPr bwMode="auto">
          <a:xfrm>
            <a:off x="1393825" y="1692275"/>
            <a:ext cx="48768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ENIAC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1946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日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宾夕法尼亚大学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约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90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立方米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170m</a:t>
            </a:r>
            <a:r>
              <a:rPr lang="en-US" altLang="zh-CN" baseline="3000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30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吨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140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千瓦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每秒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5000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次加法或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400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次乘法</a:t>
            </a:r>
            <a:endParaRPr lang="zh-CN" altLang="en-US" b="0">
              <a:solidFill>
                <a:srgbClr val="00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用于分析炮弹轨道</a:t>
            </a:r>
          </a:p>
        </p:txBody>
      </p:sp>
      <p:sp>
        <p:nvSpPr>
          <p:cNvPr id="85000" name="Rectangle 103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762000"/>
            <a:ext cx="46482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1.1.1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第一台电子计算机的诞生</a:t>
            </a:r>
          </a:p>
        </p:txBody>
      </p:sp>
      <p:sp>
        <p:nvSpPr>
          <p:cNvPr id="85003" name="Rectangle 1035"/>
          <p:cNvSpPr>
            <a:spLocks noChangeArrowheads="1"/>
          </p:cNvSpPr>
          <p:nvPr/>
        </p:nvSpPr>
        <p:spPr bwMode="auto">
          <a:xfrm>
            <a:off x="0" y="152400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1.1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电子计算机的发展</a:t>
            </a:r>
          </a:p>
        </p:txBody>
      </p:sp>
      <p:sp>
        <p:nvSpPr>
          <p:cNvPr id="5125" name="Line 1036"/>
          <p:cNvSpPr>
            <a:spLocks noChangeShapeType="1"/>
          </p:cNvSpPr>
          <p:nvPr/>
        </p:nvSpPr>
        <p:spPr bwMode="auto">
          <a:xfrm>
            <a:off x="76200" y="609600"/>
            <a:ext cx="31242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042" name="Text Box 1074"/>
          <p:cNvSpPr txBox="1">
            <a:spLocks noChangeArrowheads="1"/>
          </p:cNvSpPr>
          <p:nvPr/>
        </p:nvSpPr>
        <p:spPr bwMode="auto">
          <a:xfrm>
            <a:off x="161925" y="1685925"/>
            <a:ext cx="1457325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名称：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b="0"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时间：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b="0"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地点：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b="0"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体积：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b="0"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占地：</a:t>
            </a:r>
            <a:endParaRPr lang="zh-CN" altLang="en-US" baseline="300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b="0"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重量：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b="0"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耗电：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b="0"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速度：</a:t>
            </a:r>
            <a:endParaRPr lang="zh-CN" altLang="en-US" b="0">
              <a:solidFill>
                <a:srgbClr val="00FF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b="0">
                <a:solidFill>
                  <a:srgbClr val="00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目的：</a:t>
            </a:r>
          </a:p>
        </p:txBody>
      </p:sp>
      <p:grpSp>
        <p:nvGrpSpPr>
          <p:cNvPr id="85051" name="Group 1083"/>
          <p:cNvGrpSpPr>
            <a:grpSpLocks/>
          </p:cNvGrpSpPr>
          <p:nvPr/>
        </p:nvGrpSpPr>
        <p:grpSpPr bwMode="auto">
          <a:xfrm>
            <a:off x="4492625" y="514350"/>
            <a:ext cx="4651375" cy="6115050"/>
            <a:chOff x="2830" y="324"/>
            <a:chExt cx="2930" cy="3852"/>
          </a:xfrm>
        </p:grpSpPr>
        <p:pic>
          <p:nvPicPr>
            <p:cNvPr id="5129" name="Picture 1070" descr="118diannao"/>
            <p:cNvPicPr>
              <a:picLocks noChangeAspect="1" noChangeArrowheads="1"/>
            </p:cNvPicPr>
            <p:nvPr/>
          </p:nvPicPr>
          <p:blipFill>
            <a:blip r:embed="rId2">
              <a:lum bright="18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" y="324"/>
              <a:ext cx="2930" cy="3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39" name="Text Box 1071"/>
            <p:cNvSpPr txBox="1">
              <a:spLocks noChangeArrowheads="1"/>
            </p:cNvSpPr>
            <p:nvPr/>
          </p:nvSpPr>
          <p:spPr bwMode="auto">
            <a:xfrm>
              <a:off x="3688" y="3833"/>
              <a:ext cx="13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defRPr/>
              </a:pPr>
              <a:r>
                <a:rPr kumimoji="0" lang="en-US" altLang="zh-CN" sz="2000" b="0">
                  <a:solidFill>
                    <a:schemeClr val="tx1"/>
                  </a:solidFill>
                </a:rPr>
                <a:t> </a:t>
              </a: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ENIAC </a:t>
              </a:r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计算机</a:t>
              </a:r>
            </a:p>
          </p:txBody>
        </p:sp>
      </p:grpSp>
      <p:sp>
        <p:nvSpPr>
          <p:cNvPr id="5128" name="Line 1087"/>
          <p:cNvSpPr>
            <a:spLocks noChangeShapeType="1"/>
          </p:cNvSpPr>
          <p:nvPr/>
        </p:nvSpPr>
        <p:spPr bwMode="auto">
          <a:xfrm>
            <a:off x="152400" y="1185863"/>
            <a:ext cx="4386263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5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50" grpId="0" autoUpdateAnimBg="0"/>
      <p:bldP spid="85042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9" name="AutoShape 5"/>
          <p:cNvSpPr>
            <a:spLocks noChangeArrowheads="1"/>
          </p:cNvSpPr>
          <p:nvPr/>
        </p:nvSpPr>
        <p:spPr bwMode="auto">
          <a:xfrm>
            <a:off x="92075" y="312738"/>
            <a:ext cx="3259138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我国的信息化建设</a:t>
            </a:r>
          </a:p>
        </p:txBody>
      </p:sp>
      <p:sp>
        <p:nvSpPr>
          <p:cNvPr id="41987" name="Text Box 8"/>
          <p:cNvSpPr txBox="1">
            <a:spLocks noChangeArrowheads="1"/>
          </p:cNvSpPr>
          <p:nvPr/>
        </p:nvSpPr>
        <p:spPr bwMode="auto">
          <a:xfrm>
            <a:off x="179388" y="981075"/>
            <a:ext cx="8820150" cy="53498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>
                <a:solidFill>
                  <a:srgbClr val="FF9900"/>
                </a:solidFill>
              </a:rPr>
              <a:t>●</a:t>
            </a:r>
            <a:r>
              <a:rPr lang="zh-CN" altLang="en-US"/>
              <a:t>金桥工程（建设信息化基础设施、公用经济信息网络）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金关工程（对外贸易信息联网，海关报关业务的电子化）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金卡工程（金融电子化工程、电子货币工程 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金税工程（全国增值税专用发票计算机稽查网络系统工程）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金智工程（教育科研有关的网络工程） 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金贸工程（促进商品流通领域电子贸易的应用工程 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金农工程（全国农业综合管理及信息服务系统工程）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金水工程（水利信息化 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金财工程 （财政信息化 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金卫工程 （医疗机构计算机网络化 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金旅工程 （国家旅游业信息化建设 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rgbClr val="FF9900"/>
                </a:solidFill>
              </a:rPr>
              <a:t>●</a:t>
            </a:r>
            <a:r>
              <a:rPr lang="zh-CN" altLang="en-US"/>
              <a:t>金盾工程 （公安通信网络与计算机信息系统建设工程 ）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31242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数字化学习</a:t>
            </a:r>
          </a:p>
        </p:txBody>
      </p:sp>
      <p:sp>
        <p:nvSpPr>
          <p:cNvPr id="43011" name="Line 4"/>
          <p:cNvSpPr>
            <a:spLocks noChangeShapeType="1"/>
          </p:cNvSpPr>
          <p:nvPr/>
        </p:nvSpPr>
        <p:spPr bwMode="auto">
          <a:xfrm>
            <a:off x="457200" y="609600"/>
            <a:ext cx="2819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307" name="Text Box 51"/>
          <p:cNvSpPr txBox="1">
            <a:spLocks noChangeArrowheads="1"/>
          </p:cNvSpPr>
          <p:nvPr/>
        </p:nvSpPr>
        <p:spPr bwMode="auto">
          <a:xfrm>
            <a:off x="1524000" y="2165350"/>
            <a:ext cx="59436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E-Learning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是一种以计算机、多媒体和络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为依托，以教师为主导和以学生为主体的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教学模式。</a:t>
            </a:r>
          </a:p>
        </p:txBody>
      </p:sp>
      <p:sp>
        <p:nvSpPr>
          <p:cNvPr id="96308" name="AutoShape 52"/>
          <p:cNvSpPr>
            <a:spLocks noChangeArrowheads="1"/>
          </p:cNvSpPr>
          <p:nvPr/>
        </p:nvSpPr>
        <p:spPr bwMode="auto">
          <a:xfrm>
            <a:off x="395288" y="996950"/>
            <a:ext cx="3033712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数字化学习的内涵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6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6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07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Text Box 3"/>
          <p:cNvSpPr txBox="1">
            <a:spLocks noChangeArrowheads="1"/>
          </p:cNvSpPr>
          <p:nvPr/>
        </p:nvSpPr>
        <p:spPr bwMode="auto">
          <a:xfrm>
            <a:off x="2209800" y="1066800"/>
            <a:ext cx="495300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要改变学习的时空观念；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要有终身学习的态度和能力；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要有良好的</a:t>
            </a:r>
            <a:r>
              <a:rPr lang="zh-CN" altLang="en-US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信息素养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。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102417" name="Group 17"/>
          <p:cNvGrpSpPr>
            <a:grpSpLocks/>
          </p:cNvGrpSpPr>
          <p:nvPr/>
        </p:nvGrpSpPr>
        <p:grpSpPr bwMode="auto">
          <a:xfrm>
            <a:off x="4114800" y="1981200"/>
            <a:ext cx="1524000" cy="1143000"/>
            <a:chOff x="3264" y="624"/>
            <a:chExt cx="672" cy="480"/>
          </a:xfrm>
        </p:grpSpPr>
        <p:sp>
          <p:nvSpPr>
            <p:cNvPr id="44041" name="Oval 13"/>
            <p:cNvSpPr>
              <a:spLocks noChangeArrowheads="1"/>
            </p:cNvSpPr>
            <p:nvPr/>
          </p:nvSpPr>
          <p:spPr bwMode="auto">
            <a:xfrm>
              <a:off x="3264" y="624"/>
              <a:ext cx="672" cy="288"/>
            </a:xfrm>
            <a:prstGeom prst="ellipse">
              <a:avLst/>
            </a:pr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1" hangingPunct="1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44042" name="AutoShape 14"/>
            <p:cNvSpPr>
              <a:spLocks noChangeArrowheads="1"/>
            </p:cNvSpPr>
            <p:nvPr/>
          </p:nvSpPr>
          <p:spPr bwMode="auto">
            <a:xfrm>
              <a:off x="3408" y="912"/>
              <a:ext cx="384" cy="19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993300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just" eaLnBrk="1" hangingPunct="1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2405" name="AutoShape 5"/>
          <p:cNvSpPr>
            <a:spLocks noChangeArrowheads="1"/>
          </p:cNvSpPr>
          <p:nvPr/>
        </p:nvSpPr>
        <p:spPr bwMode="auto">
          <a:xfrm>
            <a:off x="144463" y="311150"/>
            <a:ext cx="435133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数字化学习对学生的要求</a:t>
            </a:r>
          </a:p>
        </p:txBody>
      </p:sp>
      <p:grpSp>
        <p:nvGrpSpPr>
          <p:cNvPr id="102411" name="Group 11"/>
          <p:cNvGrpSpPr>
            <a:grpSpLocks/>
          </p:cNvGrpSpPr>
          <p:nvPr/>
        </p:nvGrpSpPr>
        <p:grpSpPr bwMode="auto">
          <a:xfrm>
            <a:off x="755650" y="3244850"/>
            <a:ext cx="8064500" cy="1752600"/>
            <a:chOff x="453" y="1104"/>
            <a:chExt cx="4107" cy="920"/>
          </a:xfrm>
        </p:grpSpPr>
        <p:sp>
          <p:nvSpPr>
            <p:cNvPr id="102407" name="Text Box 7"/>
            <p:cNvSpPr txBox="1">
              <a:spLocks noChangeArrowheads="1"/>
            </p:cNvSpPr>
            <p:nvPr/>
          </p:nvSpPr>
          <p:spPr bwMode="auto">
            <a:xfrm>
              <a:off x="744" y="1104"/>
              <a:ext cx="3576" cy="911"/>
            </a:xfrm>
            <a:prstGeom prst="rect">
              <a:avLst/>
            </a:prstGeom>
            <a:gradFill rotWithShape="0">
              <a:gsLst>
                <a:gs pos="0">
                  <a:srgbClr val="996633"/>
                </a:gs>
                <a:gs pos="100000">
                  <a:srgbClr val="9966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①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 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信息技术的应用技能；  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②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 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对信息内容的批判与理解能力；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③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 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运用信息并具有融入信息社会的态度和能力。</a:t>
              </a:r>
            </a:p>
          </p:txBody>
        </p:sp>
        <p:sp>
          <p:nvSpPr>
            <p:cNvPr id="102408" name="Rectangle 8"/>
            <p:cNvSpPr>
              <a:spLocks noChangeArrowheads="1"/>
            </p:cNvSpPr>
            <p:nvPr/>
          </p:nvSpPr>
          <p:spPr bwMode="auto">
            <a:xfrm>
              <a:off x="453" y="1112"/>
              <a:ext cx="291" cy="912"/>
            </a:xfrm>
            <a:prstGeom prst="rect">
              <a:avLst/>
            </a:prstGeom>
            <a:gradFill rotWithShape="0">
              <a:gsLst>
                <a:gs pos="0">
                  <a:srgbClr val="CC9900">
                    <a:gamma/>
                    <a:shade val="6275"/>
                    <a:invGamma/>
                  </a:srgbClr>
                </a:gs>
                <a:gs pos="50000">
                  <a:srgbClr val="CC9900"/>
                </a:gs>
                <a:gs pos="100000">
                  <a:srgbClr val="CC9900">
                    <a:gamma/>
                    <a:shade val="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6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信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息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素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养</a:t>
              </a:r>
            </a:p>
          </p:txBody>
        </p:sp>
        <p:sp>
          <p:nvSpPr>
            <p:cNvPr id="102410" name="Rectangle 10"/>
            <p:cNvSpPr>
              <a:spLocks noChangeArrowheads="1"/>
            </p:cNvSpPr>
            <p:nvPr/>
          </p:nvSpPr>
          <p:spPr bwMode="auto">
            <a:xfrm>
              <a:off x="4269" y="1104"/>
              <a:ext cx="291" cy="912"/>
            </a:xfrm>
            <a:prstGeom prst="rect">
              <a:avLst/>
            </a:prstGeom>
            <a:gradFill rotWithShape="0">
              <a:gsLst>
                <a:gs pos="0">
                  <a:srgbClr val="CC9900">
                    <a:gamma/>
                    <a:shade val="6275"/>
                    <a:invGamma/>
                  </a:srgbClr>
                </a:gs>
                <a:gs pos="50000">
                  <a:srgbClr val="CC9900"/>
                </a:gs>
                <a:gs pos="100000">
                  <a:srgbClr val="CC9900">
                    <a:gamma/>
                    <a:shade val="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6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信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息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素</a:t>
              </a:r>
            </a:p>
            <a:p>
              <a:pPr algn="ctr" eaLnBrk="1" hangingPunct="1">
                <a:lnSpc>
                  <a:spcPct val="60000"/>
                </a:lnSpc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养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5" name="Text Box 1031"/>
          <p:cNvSpPr txBox="1">
            <a:spLocks noChangeArrowheads="1"/>
          </p:cNvSpPr>
          <p:nvPr/>
        </p:nvSpPr>
        <p:spPr bwMode="auto">
          <a:xfrm>
            <a:off x="533400" y="1233488"/>
            <a:ext cx="84582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利用搜索引擎来查询和挖掘网络环境中的数字化学习资源。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1016" name="AutoShape 1032"/>
          <p:cNvSpPr>
            <a:spLocks noChangeArrowheads="1"/>
          </p:cNvSpPr>
          <p:nvPr/>
        </p:nvSpPr>
        <p:spPr bwMode="auto">
          <a:xfrm>
            <a:off x="79375" y="261938"/>
            <a:ext cx="3349625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数字化学习的方法</a:t>
            </a:r>
          </a:p>
        </p:txBody>
      </p:sp>
      <p:graphicFrame>
        <p:nvGraphicFramePr>
          <p:cNvPr id="45060" name="Object 1038"/>
          <p:cNvGraphicFramePr>
            <a:graphicFrameLocks noChangeAspect="1"/>
          </p:cNvGraphicFramePr>
          <p:nvPr/>
        </p:nvGraphicFramePr>
        <p:xfrm>
          <a:off x="304800" y="1760538"/>
          <a:ext cx="4038600" cy="282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位图图像" r:id="rId3" imgW="5057143" imgH="2438095" progId="Paint.Picture">
                  <p:embed/>
                </p:oleObj>
              </mc:Choice>
              <mc:Fallback>
                <p:oleObj name="位图图像" r:id="rId3" imgW="5057143" imgH="2438095" progId="Paint.Picture">
                  <p:embed/>
                  <p:pic>
                    <p:nvPicPr>
                      <p:cNvPr id="0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60538"/>
                        <a:ext cx="4038600" cy="282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1039"/>
          <p:cNvGraphicFramePr>
            <a:graphicFrameLocks noChangeAspect="1"/>
          </p:cNvGraphicFramePr>
          <p:nvPr/>
        </p:nvGraphicFramePr>
        <p:xfrm>
          <a:off x="4724400" y="1760538"/>
          <a:ext cx="41910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位图图像" r:id="rId5" imgW="4772691" imgH="2180952" progId="Paint.Picture">
                  <p:embed/>
                </p:oleObj>
              </mc:Choice>
              <mc:Fallback>
                <p:oleObj name="位图图像" r:id="rId5" imgW="4772691" imgH="2180952" progId="Paint.Picture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760538"/>
                        <a:ext cx="41910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2" name="Picture 10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46625"/>
            <a:ext cx="69738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ext Box 2"/>
          <p:cNvSpPr txBox="1">
            <a:spLocks noChangeArrowheads="1"/>
          </p:cNvSpPr>
          <p:nvPr/>
        </p:nvSpPr>
        <p:spPr bwMode="auto">
          <a:xfrm>
            <a:off x="533400" y="1030288"/>
            <a:ext cx="84582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利用各种类型网站，如教育网站、专业网站、主题网站等。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10947" name="AutoShape 3"/>
          <p:cNvSpPr>
            <a:spLocks noChangeArrowheads="1"/>
          </p:cNvSpPr>
          <p:nvPr/>
        </p:nvSpPr>
        <p:spPr bwMode="auto">
          <a:xfrm>
            <a:off x="79375" y="261938"/>
            <a:ext cx="3349625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数字化学习的方法</a:t>
            </a:r>
          </a:p>
        </p:txBody>
      </p:sp>
      <p:graphicFrame>
        <p:nvGraphicFramePr>
          <p:cNvPr id="46084" name="Object 7"/>
          <p:cNvGraphicFramePr>
            <a:graphicFrameLocks noChangeAspect="1"/>
          </p:cNvGraphicFramePr>
          <p:nvPr/>
        </p:nvGraphicFramePr>
        <p:xfrm>
          <a:off x="935038" y="1800225"/>
          <a:ext cx="7275512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位图图像" r:id="rId3" imgW="7276190" imgH="4828571" progId="Paint.Picture">
                  <p:embed/>
                </p:oleObj>
              </mc:Choice>
              <mc:Fallback>
                <p:oleObj name="位图图像" r:id="rId3" imgW="7276190" imgH="4828571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1800225"/>
                        <a:ext cx="7275512" cy="482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533400" y="1233488"/>
            <a:ext cx="84582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利用地区或学校教育资源库。</a:t>
            </a:r>
          </a:p>
        </p:txBody>
      </p:sp>
      <p:sp>
        <p:nvSpPr>
          <p:cNvPr id="211971" name="AutoShape 3"/>
          <p:cNvSpPr>
            <a:spLocks noChangeArrowheads="1"/>
          </p:cNvSpPr>
          <p:nvPr/>
        </p:nvSpPr>
        <p:spPr bwMode="auto">
          <a:xfrm>
            <a:off x="79375" y="261938"/>
            <a:ext cx="3349625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数字化学习的方法</a:t>
            </a:r>
          </a:p>
        </p:txBody>
      </p:sp>
      <p:graphicFrame>
        <p:nvGraphicFramePr>
          <p:cNvPr id="47108" name="Object 6"/>
          <p:cNvGraphicFramePr>
            <a:graphicFrameLocks noChangeAspect="1"/>
          </p:cNvGraphicFramePr>
          <p:nvPr/>
        </p:nvGraphicFramePr>
        <p:xfrm>
          <a:off x="304800" y="2057400"/>
          <a:ext cx="85344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" name="位图图像" r:id="rId3" imgW="7392432" imgH="3142857" progId="Paint.Picture">
                  <p:embed/>
                </p:oleObj>
              </mc:Choice>
              <mc:Fallback>
                <p:oleObj name="位图图像" r:id="rId3" imgW="7392432" imgH="3142857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057400"/>
                        <a:ext cx="85344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5288" y="1844675"/>
            <a:ext cx="84582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利用各种类型网站，如教育网站、专业网站、主题网站等。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124325" y="2784475"/>
            <a:ext cx="2578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www.coursera.org</a:t>
            </a:r>
          </a:p>
        </p:txBody>
      </p:sp>
      <p:pic>
        <p:nvPicPr>
          <p:cNvPr id="4813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31856" r="15224" b="37904"/>
          <a:stretch>
            <a:fillRect/>
          </a:stretch>
        </p:blipFill>
        <p:spPr bwMode="auto">
          <a:xfrm>
            <a:off x="1422400" y="2636838"/>
            <a:ext cx="24733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3692525"/>
            <a:ext cx="24733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124325" y="3860800"/>
            <a:ext cx="23209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www.imooc.com</a:t>
            </a:r>
          </a:p>
        </p:txBody>
      </p:sp>
      <p:pic>
        <p:nvPicPr>
          <p:cNvPr id="4813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4868863"/>
            <a:ext cx="1589087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124325" y="5432425"/>
            <a:ext cx="2835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www.icourse163.org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79375" y="261938"/>
            <a:ext cx="3349625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数字化学习的方法</a:t>
            </a: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30480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数字图书馆 </a:t>
            </a:r>
          </a:p>
        </p:txBody>
      </p:sp>
      <p:sp>
        <p:nvSpPr>
          <p:cNvPr id="49155" name="Line 4"/>
          <p:cNvSpPr>
            <a:spLocks noChangeShapeType="1"/>
          </p:cNvSpPr>
          <p:nvPr/>
        </p:nvSpPr>
        <p:spPr bwMode="auto">
          <a:xfrm>
            <a:off x="381000" y="609600"/>
            <a:ext cx="2819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405" name="Text Box 53"/>
          <p:cNvSpPr txBox="1">
            <a:spLocks noChangeArrowheads="1"/>
          </p:cNvSpPr>
          <p:nvPr/>
        </p:nvSpPr>
        <p:spPr bwMode="auto">
          <a:xfrm>
            <a:off x="395288" y="1844675"/>
            <a:ext cx="7681912" cy="3414713"/>
          </a:xfrm>
          <a:prstGeom prst="rect">
            <a:avLst/>
          </a:prstGeom>
          <a:gradFill rotWithShape="0">
            <a:gsLst>
              <a:gs pos="0">
                <a:srgbClr val="993300">
                  <a:gamma/>
                  <a:shade val="26275"/>
                  <a:invGamma/>
                </a:srgbClr>
              </a:gs>
              <a:gs pos="100000">
                <a:srgbClr val="9933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1962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年提出“没有图书的图书馆”的观点；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1975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年提出“电子图书馆”这一新名词；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1985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年提出了电子图书馆的构想，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 并开发出了“电子图书情报系统”；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“数字图书馆”、“电子图书馆”等新名词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 成为媒体的热门话题。</a:t>
            </a:r>
          </a:p>
        </p:txBody>
      </p:sp>
      <p:sp>
        <p:nvSpPr>
          <p:cNvPr id="100406" name="AutoShape 54"/>
          <p:cNvSpPr>
            <a:spLocks noChangeArrowheads="1"/>
          </p:cNvSpPr>
          <p:nvPr/>
        </p:nvSpPr>
        <p:spPr bwMode="auto">
          <a:xfrm>
            <a:off x="152400" y="920750"/>
            <a:ext cx="38100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数字图书馆产生的背景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05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3200400" y="801688"/>
            <a:ext cx="3733800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信息保存数字化 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信息组织数字化 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信息传输网络化 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服务模式人性化</a:t>
            </a:r>
          </a:p>
        </p:txBody>
      </p:sp>
      <p:sp>
        <p:nvSpPr>
          <p:cNvPr id="106499" name="AutoShape 3"/>
          <p:cNvSpPr>
            <a:spLocks noChangeArrowheads="1"/>
          </p:cNvSpPr>
          <p:nvPr/>
        </p:nvSpPr>
        <p:spPr bwMode="auto">
          <a:xfrm>
            <a:off x="152400" y="228600"/>
            <a:ext cx="31242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数字图书馆的特点</a:t>
            </a:r>
          </a:p>
        </p:txBody>
      </p:sp>
      <p:sp>
        <p:nvSpPr>
          <p:cNvPr id="106502" name="Text Box 6"/>
          <p:cNvSpPr txBox="1">
            <a:spLocks noChangeArrowheads="1"/>
          </p:cNvSpPr>
          <p:nvPr/>
        </p:nvSpPr>
        <p:spPr bwMode="auto">
          <a:xfrm>
            <a:off x="3200400" y="4324350"/>
            <a:ext cx="38100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工作效益高   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经济效益高   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社会效益高</a:t>
            </a:r>
          </a:p>
        </p:txBody>
      </p:sp>
      <p:sp>
        <p:nvSpPr>
          <p:cNvPr id="106503" name="AutoShape 7"/>
          <p:cNvSpPr>
            <a:spLocks noChangeArrowheads="1"/>
          </p:cNvSpPr>
          <p:nvPr/>
        </p:nvSpPr>
        <p:spPr bwMode="auto">
          <a:xfrm>
            <a:off x="152400" y="3587750"/>
            <a:ext cx="39624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数字图书馆对社会的影响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2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AutoShape 3"/>
          <p:cNvSpPr>
            <a:spLocks noChangeArrowheads="1"/>
          </p:cNvSpPr>
          <p:nvPr/>
        </p:nvSpPr>
        <p:spPr bwMode="auto">
          <a:xfrm>
            <a:off x="152400" y="261938"/>
            <a:ext cx="4343400" cy="525462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中国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数字图书馆发展现状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250825" y="981075"/>
            <a:ext cx="8740775" cy="516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1995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年开始跟踪国外的发展动态，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1997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年开展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</a:rPr>
              <a:t>“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中国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试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验型数字图书馆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</a:rPr>
              <a:t>”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项目的试点工作，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1999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年国家图书馆 “数字图书馆试验演示系统”开发完成</a:t>
            </a:r>
            <a:r>
              <a:rPr lang="en-US" altLang="zh-CN"/>
              <a:t>,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2001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年“中国试验型数字图书馆”通过专家鉴定</a:t>
            </a:r>
            <a:r>
              <a:rPr lang="zh-CN" altLang="en-US"/>
              <a:t>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。</a:t>
            </a:r>
            <a:r>
              <a:rPr lang="zh-CN" altLang="en-US"/>
              <a:t> 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中国当前几个主要的数字图书馆 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① 中国数字图书馆</a:t>
            </a:r>
            <a:r>
              <a:rPr lang="zh-CN" altLang="en-US"/>
              <a:t> 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/>
              <a:t>②中国期刊网 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/>
              <a:t>③超星数字图书馆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07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46482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1.1.2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计算机的发展简史及特点</a:t>
            </a:r>
          </a:p>
        </p:txBody>
      </p:sp>
      <p:sp>
        <p:nvSpPr>
          <p:cNvPr id="6147" name="Line 3077"/>
          <p:cNvSpPr>
            <a:spLocks noChangeShapeType="1"/>
          </p:cNvSpPr>
          <p:nvPr/>
        </p:nvSpPr>
        <p:spPr bwMode="auto">
          <a:xfrm>
            <a:off x="304800" y="582613"/>
            <a:ext cx="41148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56" name="Text Box 3112"/>
          <p:cNvSpPr txBox="1">
            <a:spLocks noChangeArrowheads="1"/>
          </p:cNvSpPr>
          <p:nvPr/>
        </p:nvSpPr>
        <p:spPr bwMode="auto">
          <a:xfrm>
            <a:off x="381000" y="1279525"/>
            <a:ext cx="876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第一代：电子管计算机（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1946-1957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年）</a:t>
            </a:r>
          </a:p>
        </p:txBody>
      </p:sp>
      <p:sp>
        <p:nvSpPr>
          <p:cNvPr id="6149" name="Text Box 312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6200" y="1352550"/>
            <a:ext cx="88392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800" b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6150" name="Text Box 312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6200" y="1797050"/>
            <a:ext cx="88392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800" b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86073" name="AutoShape 3129"/>
          <p:cNvSpPr>
            <a:spLocks noChangeArrowheads="1"/>
          </p:cNvSpPr>
          <p:nvPr/>
        </p:nvSpPr>
        <p:spPr bwMode="auto">
          <a:xfrm>
            <a:off x="198438" y="723900"/>
            <a:ext cx="2011362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</a:rPr>
              <a:t>■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发展简史</a:t>
            </a:r>
            <a:r>
              <a:rPr lang="zh-CN" altLang="en-US" b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152" name="Picture 3134" descr="COMPT-1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5638800" cy="4114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3" name="Group 3135"/>
          <p:cNvGrpSpPr>
            <a:grpSpLocks/>
          </p:cNvGrpSpPr>
          <p:nvPr/>
        </p:nvGrpSpPr>
        <p:grpSpPr bwMode="auto">
          <a:xfrm>
            <a:off x="6096000" y="2514600"/>
            <a:ext cx="2667000" cy="1905000"/>
            <a:chOff x="3792" y="816"/>
            <a:chExt cx="1248" cy="960"/>
          </a:xfrm>
        </p:grpSpPr>
        <p:sp>
          <p:nvSpPr>
            <p:cNvPr id="6155" name="AutoShape 3136"/>
            <p:cNvSpPr>
              <a:spLocks noChangeArrowheads="1"/>
            </p:cNvSpPr>
            <p:nvPr/>
          </p:nvSpPr>
          <p:spPr bwMode="auto">
            <a:xfrm>
              <a:off x="3792" y="816"/>
              <a:ext cx="1248" cy="96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002F00"/>
                </a:gs>
                <a:gs pos="100000">
                  <a:srgbClr val="006600"/>
                </a:gs>
              </a:gsLst>
              <a:lin ang="5400000" scaled="1"/>
            </a:gradFill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just" eaLnBrk="1" hangingPunct="1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156" name="Picture 3137" descr="TUB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3005F"/>
                </a:clrFrom>
                <a:clrTo>
                  <a:srgbClr val="03005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864"/>
              <a:ext cx="34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82" name="Rectangle 3138"/>
            <p:cNvSpPr>
              <a:spLocks noChangeArrowheads="1"/>
            </p:cNvSpPr>
            <p:nvPr/>
          </p:nvSpPr>
          <p:spPr bwMode="auto">
            <a:xfrm>
              <a:off x="4224" y="1488"/>
              <a:ext cx="6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00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 eaLnBrk="1" hangingPunct="1">
                <a:spcBef>
                  <a:spcPct val="50000"/>
                </a:spcBef>
                <a:defRPr/>
              </a:pPr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电子管</a:t>
              </a:r>
            </a:p>
          </p:txBody>
        </p:sp>
      </p:grpSp>
      <p:sp>
        <p:nvSpPr>
          <p:cNvPr id="86083" name="Rectangle 3139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914400" y="6308725"/>
            <a:ext cx="487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3300"/>
                    </a:gs>
                    <a:gs pos="100000">
                      <a:schemeClr val="accent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第 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1 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代计算机       电子管计算机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56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388" y="-39688"/>
            <a:ext cx="10010776" cy="692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03" name="AutoShape 55"/>
          <p:cNvSpPr>
            <a:spLocks noChangeArrowheads="1"/>
          </p:cNvSpPr>
          <p:nvPr/>
        </p:nvSpPr>
        <p:spPr bwMode="auto">
          <a:xfrm>
            <a:off x="0" y="647700"/>
            <a:ext cx="9144000" cy="3390900"/>
          </a:xfrm>
          <a:prstGeom prst="roundRect">
            <a:avLst>
              <a:gd name="adj" fmla="val 16667"/>
            </a:avLst>
          </a:prstGeom>
          <a:solidFill>
            <a:srgbClr val="33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接收方用于确认发送方的真实身份；          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发送方事后无法否认发送过该报文；          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接收方或非法者无法伪造、篡改报文。        </a:t>
            </a:r>
            <a:endParaRPr lang="zh-CN" altLang="en-US" b="0">
              <a:solidFill>
                <a:schemeClr val="tx1"/>
              </a:solidFill>
            </a:endParaRPr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31242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3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4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数字签名 </a:t>
            </a:r>
          </a:p>
        </p:txBody>
      </p:sp>
      <p:sp>
        <p:nvSpPr>
          <p:cNvPr id="53252" name="Line 4"/>
          <p:cNvSpPr>
            <a:spLocks noChangeShapeType="1"/>
          </p:cNvSpPr>
          <p:nvPr/>
        </p:nvSpPr>
        <p:spPr bwMode="auto">
          <a:xfrm>
            <a:off x="447675" y="609600"/>
            <a:ext cx="2676525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500" name="AutoShape 52"/>
          <p:cNvSpPr>
            <a:spLocks noChangeArrowheads="1"/>
          </p:cNvSpPr>
          <p:nvPr/>
        </p:nvSpPr>
        <p:spPr bwMode="auto">
          <a:xfrm>
            <a:off x="152400" y="735013"/>
            <a:ext cx="27432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数字签名的作用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03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AutoShape 2"/>
          <p:cNvSpPr>
            <a:spLocks noChangeArrowheads="1"/>
          </p:cNvSpPr>
          <p:nvPr/>
        </p:nvSpPr>
        <p:spPr bwMode="auto">
          <a:xfrm>
            <a:off x="0" y="65088"/>
            <a:ext cx="9144000" cy="6781800"/>
          </a:xfrm>
          <a:prstGeom prst="roundRect">
            <a:avLst>
              <a:gd name="adj" fmla="val 16667"/>
            </a:avLst>
          </a:prstGeom>
          <a:solidFill>
            <a:srgbClr val="33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不公开秘钥的数字签名 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公开秘钥的数字签名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数字摘要的数字签名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defRPr/>
            </a:pPr>
            <a:endParaRPr lang="en-US" altLang="zh-CN" b="0">
              <a:solidFill>
                <a:schemeClr val="tx1"/>
              </a:solidFill>
            </a:endParaRPr>
          </a:p>
        </p:txBody>
      </p:sp>
      <p:sp>
        <p:nvSpPr>
          <p:cNvPr id="173063" name="AutoShape 7"/>
          <p:cNvSpPr>
            <a:spLocks noChangeArrowheads="1"/>
          </p:cNvSpPr>
          <p:nvPr/>
        </p:nvSpPr>
        <p:spPr bwMode="auto">
          <a:xfrm>
            <a:off x="152400" y="201613"/>
            <a:ext cx="35814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数字签名的主要方式</a:t>
            </a:r>
          </a:p>
        </p:txBody>
      </p:sp>
      <p:sp>
        <p:nvSpPr>
          <p:cNvPr id="173064" name="Text Box 8"/>
          <p:cNvSpPr txBox="1">
            <a:spLocks noChangeArrowheads="1"/>
          </p:cNvSpPr>
          <p:nvPr/>
        </p:nvSpPr>
        <p:spPr bwMode="auto">
          <a:xfrm>
            <a:off x="1676400" y="1447800"/>
            <a:ext cx="60960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秘钥不公开，只有收、发双方知道。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加密和解密都用同一秘钥。</a:t>
            </a:r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1676400" y="3305175"/>
            <a:ext cx="64008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收、发双方各有一对秘钥，其中一个是对外公开的公钥，另一个是只有自己才知道的私钥。</a:t>
            </a:r>
          </a:p>
        </p:txBody>
      </p:sp>
      <p:sp>
        <p:nvSpPr>
          <p:cNvPr id="54278" name="Rectangle 11"/>
          <p:cNvSpPr>
            <a:spLocks noChangeArrowheads="1"/>
          </p:cNvSpPr>
          <p:nvPr/>
        </p:nvSpPr>
        <p:spPr bwMode="auto">
          <a:xfrm>
            <a:off x="381000" y="838200"/>
            <a:ext cx="3505200" cy="533400"/>
          </a:xfrm>
          <a:prstGeom prst="rect">
            <a:avLst/>
          </a:prstGeom>
          <a:solidFill>
            <a:srgbClr val="FFCC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73066" name="Text Box 10"/>
          <p:cNvSpPr txBox="1">
            <a:spLocks noChangeArrowheads="1"/>
          </p:cNvSpPr>
          <p:nvPr/>
        </p:nvSpPr>
        <p:spPr bwMode="auto">
          <a:xfrm>
            <a:off x="1295400" y="5156200"/>
            <a:ext cx="70104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数字摘要法（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digital digest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）又称数字指纹法（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digital fingerprint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）或称安全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Hash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编码法（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SHA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：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Secure Hash Algorithm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）。</a:t>
            </a:r>
          </a:p>
        </p:txBody>
      </p:sp>
      <p:sp>
        <p:nvSpPr>
          <p:cNvPr id="54280" name="Rectangle 12"/>
          <p:cNvSpPr>
            <a:spLocks noChangeArrowheads="1"/>
          </p:cNvSpPr>
          <p:nvPr/>
        </p:nvSpPr>
        <p:spPr bwMode="auto">
          <a:xfrm>
            <a:off x="304800" y="2743200"/>
            <a:ext cx="3505200" cy="533400"/>
          </a:xfrm>
          <a:prstGeom prst="rect">
            <a:avLst/>
          </a:prstGeom>
          <a:solidFill>
            <a:srgbClr val="FFCC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54281" name="Rectangle 13"/>
          <p:cNvSpPr>
            <a:spLocks noChangeArrowheads="1"/>
          </p:cNvSpPr>
          <p:nvPr/>
        </p:nvSpPr>
        <p:spPr bwMode="auto">
          <a:xfrm>
            <a:off x="304800" y="4724400"/>
            <a:ext cx="3505200" cy="533400"/>
          </a:xfrm>
          <a:prstGeom prst="rect">
            <a:avLst/>
          </a:prstGeom>
          <a:solidFill>
            <a:srgbClr val="FFCC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8" grpId="0" animBg="1" autoUpdateAnimBg="0"/>
      <p:bldP spid="173064" grpId="0" autoUpdateAnimBg="0"/>
      <p:bldP spid="173065" grpId="0" autoUpdateAnimBg="0"/>
      <p:bldP spid="173066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058"/>
          <p:cNvSpPr>
            <a:spLocks noChangeArrowheads="1"/>
          </p:cNvSpPr>
          <p:nvPr/>
        </p:nvSpPr>
        <p:spPr bwMode="auto">
          <a:xfrm>
            <a:off x="1042988" y="0"/>
            <a:ext cx="75438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4400" b="0">
                <a:solidFill>
                  <a:srgbClr val="FFCC00"/>
                </a:solidFill>
              </a:rPr>
              <a:t>数字签名示例</a:t>
            </a:r>
          </a:p>
        </p:txBody>
      </p:sp>
      <p:sp>
        <p:nvSpPr>
          <p:cNvPr id="55299" name="Rectangle 2059"/>
          <p:cNvSpPr>
            <a:spLocks noChangeArrowheads="1"/>
          </p:cNvSpPr>
          <p:nvPr/>
        </p:nvSpPr>
        <p:spPr bwMode="auto">
          <a:xfrm>
            <a:off x="1066800" y="4868863"/>
            <a:ext cx="7543800" cy="16081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3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    </a:t>
            </a:r>
            <a:r>
              <a:rPr lang="zh-CN" altLang="en-US" sz="3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明文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3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C1  </a:t>
            </a:r>
            <a:r>
              <a:rPr lang="zh-CN" altLang="en-US" sz="3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一级密文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3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C2  </a:t>
            </a:r>
            <a:r>
              <a:rPr lang="zh-CN" altLang="en-US" sz="3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二级密文</a:t>
            </a:r>
          </a:p>
        </p:txBody>
      </p:sp>
      <p:pic>
        <p:nvPicPr>
          <p:cNvPr id="55300" name="Picture 2060" descr="R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900112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28194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3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5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数字证书 </a:t>
            </a:r>
          </a:p>
        </p:txBody>
      </p:sp>
      <p:sp>
        <p:nvSpPr>
          <p:cNvPr id="56323" name="Line 3"/>
          <p:cNvSpPr>
            <a:spLocks noChangeShapeType="1"/>
          </p:cNvSpPr>
          <p:nvPr/>
        </p:nvSpPr>
        <p:spPr bwMode="auto">
          <a:xfrm>
            <a:off x="381000" y="609600"/>
            <a:ext cx="27432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2" name="AutoShape 6"/>
          <p:cNvSpPr>
            <a:spLocks noChangeArrowheads="1"/>
          </p:cNvSpPr>
          <p:nvPr/>
        </p:nvSpPr>
        <p:spPr bwMode="auto">
          <a:xfrm>
            <a:off x="152400" y="3157538"/>
            <a:ext cx="27432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数字证书的作用</a:t>
            </a:r>
          </a:p>
        </p:txBody>
      </p:sp>
      <p:sp>
        <p:nvSpPr>
          <p:cNvPr id="111623" name="AutoShape 7"/>
          <p:cNvSpPr>
            <a:spLocks noChangeArrowheads="1"/>
          </p:cNvSpPr>
          <p:nvPr/>
        </p:nvSpPr>
        <p:spPr bwMode="auto">
          <a:xfrm>
            <a:off x="152400" y="719138"/>
            <a:ext cx="19050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数字证书</a:t>
            </a:r>
          </a:p>
        </p:txBody>
      </p:sp>
      <p:sp>
        <p:nvSpPr>
          <p:cNvPr id="111624" name="Text Box 8"/>
          <p:cNvSpPr txBox="1">
            <a:spLocks noChangeArrowheads="1"/>
          </p:cNvSpPr>
          <p:nvPr/>
        </p:nvSpPr>
        <p:spPr bwMode="auto">
          <a:xfrm>
            <a:off x="685800" y="1219200"/>
            <a:ext cx="82296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也叫数字凭证，是一个经证书管理机构数字签名的数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字信息文件，它提供了一种在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Internet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上身份验证的方式，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作为网上交易双方真实身份证明的依据。</a:t>
            </a:r>
          </a:p>
        </p:txBody>
      </p:sp>
      <p:sp>
        <p:nvSpPr>
          <p:cNvPr id="111625" name="Text Box 9"/>
          <p:cNvSpPr txBox="1">
            <a:spLocks noChangeArrowheads="1"/>
          </p:cNvSpPr>
          <p:nvPr/>
        </p:nvSpPr>
        <p:spPr bwMode="auto">
          <a:xfrm>
            <a:off x="0" y="3838575"/>
            <a:ext cx="9067800" cy="268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发送安全电子邮件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访问安全站点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网上证券交易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网上采购招标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网上办公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网上保险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网上税务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网上签约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网上资金转帐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网上银行等安全电子事务处理和安全电子交易活动。</a:t>
            </a:r>
          </a:p>
        </p:txBody>
      </p:sp>
      <p:sp>
        <p:nvSpPr>
          <p:cNvPr id="56328" name="Line 11"/>
          <p:cNvSpPr>
            <a:spLocks noChangeShapeType="1"/>
          </p:cNvSpPr>
          <p:nvPr/>
        </p:nvSpPr>
        <p:spPr bwMode="auto">
          <a:xfrm>
            <a:off x="2057400" y="990600"/>
            <a:ext cx="6629400" cy="0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9" name="Line 12"/>
          <p:cNvSpPr>
            <a:spLocks noChangeShapeType="1"/>
          </p:cNvSpPr>
          <p:nvPr/>
        </p:nvSpPr>
        <p:spPr bwMode="auto">
          <a:xfrm>
            <a:off x="2895600" y="3429000"/>
            <a:ext cx="5715000" cy="0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4" grpId="0" autoUpdateAnimBg="0"/>
      <p:bldP spid="111625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609600" y="808038"/>
            <a:ext cx="8458200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处理数字证书的注册申请、审批、发放、撤消、验证工作；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数据库备份、保证证书和密钥服务器的安全；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向电子商务各参与方发放数字证书，来确认各方的身份，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保证在因特网及内部网上传送数据及网上支付的安全。</a:t>
            </a:r>
          </a:p>
        </p:txBody>
      </p:sp>
      <p:sp>
        <p:nvSpPr>
          <p:cNvPr id="112648" name="AutoShape 8"/>
          <p:cNvSpPr>
            <a:spLocks noChangeArrowheads="1"/>
          </p:cNvSpPr>
          <p:nvPr/>
        </p:nvSpPr>
        <p:spPr bwMode="auto">
          <a:xfrm>
            <a:off x="95250" y="3657600"/>
            <a:ext cx="333375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国内常见的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机构</a:t>
            </a:r>
          </a:p>
        </p:txBody>
      </p:sp>
      <p:sp>
        <p:nvSpPr>
          <p:cNvPr id="112649" name="AutoShape 9"/>
          <p:cNvSpPr>
            <a:spLocks noChangeArrowheads="1"/>
          </p:cNvSpPr>
          <p:nvPr/>
        </p:nvSpPr>
        <p:spPr bwMode="auto">
          <a:xfrm>
            <a:off x="82550" y="109538"/>
            <a:ext cx="319405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证书的管理机构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</a:t>
            </a:r>
          </a:p>
        </p:txBody>
      </p:sp>
      <p:sp>
        <p:nvSpPr>
          <p:cNvPr id="112650" name="Text Box 10"/>
          <p:cNvSpPr txBox="1">
            <a:spLocks noChangeArrowheads="1"/>
          </p:cNvSpPr>
          <p:nvPr/>
        </p:nvSpPr>
        <p:spPr bwMode="auto">
          <a:xfrm>
            <a:off x="228600" y="4343400"/>
            <a:ext cx="8763000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中国商务在线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中国数字认证网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北京数字证书认证中心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中国金融认证中心 </a:t>
            </a:r>
          </a:p>
        </p:txBody>
      </p:sp>
      <p:sp>
        <p:nvSpPr>
          <p:cNvPr id="57350" name="Line 11"/>
          <p:cNvSpPr>
            <a:spLocks noChangeShapeType="1"/>
          </p:cNvSpPr>
          <p:nvPr/>
        </p:nvSpPr>
        <p:spPr bwMode="auto">
          <a:xfrm>
            <a:off x="3429000" y="3913188"/>
            <a:ext cx="5410200" cy="0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13"/>
          <p:cNvSpPr>
            <a:spLocks noChangeShapeType="1"/>
          </p:cNvSpPr>
          <p:nvPr/>
        </p:nvSpPr>
        <p:spPr bwMode="auto">
          <a:xfrm>
            <a:off x="3276600" y="381000"/>
            <a:ext cx="5486400" cy="0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7" grpId="0" autoUpdateAnimBg="0"/>
      <p:bldP spid="11265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90563"/>
            <a:ext cx="8932862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7463"/>
            <a:ext cx="9144000" cy="68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8100"/>
            <a:ext cx="9121775" cy="661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2"/>
          <p:cNvSpPr txBox="1">
            <a:spLocks noChangeArrowheads="1"/>
          </p:cNvSpPr>
          <p:nvPr/>
        </p:nvSpPr>
        <p:spPr bwMode="auto">
          <a:xfrm>
            <a:off x="762000" y="1384300"/>
            <a:ext cx="44958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证书拥有者的名称      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证书拥有者的公钥     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公钥的有效期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证书的序列号          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证书的版本信息       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证书发行机构的名称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证书发行机构的数字签名</a:t>
            </a:r>
          </a:p>
        </p:txBody>
      </p:sp>
      <p:sp>
        <p:nvSpPr>
          <p:cNvPr id="174083" name="AutoShape 3"/>
          <p:cNvSpPr>
            <a:spLocks noChangeArrowheads="1"/>
          </p:cNvSpPr>
          <p:nvPr/>
        </p:nvSpPr>
        <p:spPr bwMode="auto">
          <a:xfrm>
            <a:off x="152400" y="414338"/>
            <a:ext cx="28194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数字证书的内容</a:t>
            </a:r>
          </a:p>
        </p:txBody>
      </p:sp>
      <p:sp>
        <p:nvSpPr>
          <p:cNvPr id="61444" name="Line 9"/>
          <p:cNvSpPr>
            <a:spLocks noChangeShapeType="1"/>
          </p:cNvSpPr>
          <p:nvPr/>
        </p:nvSpPr>
        <p:spPr bwMode="auto">
          <a:xfrm>
            <a:off x="2971800" y="688975"/>
            <a:ext cx="5943600" cy="0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2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876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第二代：晶体管计算机（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1958-1964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年）</a:t>
            </a:r>
          </a:p>
        </p:txBody>
      </p:sp>
      <p:sp>
        <p:nvSpPr>
          <p:cNvPr id="7171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6200" y="1352550"/>
            <a:ext cx="88392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800" b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7172" name="Text Box 6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6200" y="1797050"/>
            <a:ext cx="88392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800" b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81259" name="Rectangle 11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990600" y="6308725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3300"/>
                    </a:gs>
                    <a:gs pos="100000">
                      <a:schemeClr val="accent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代计算机      晶体管计算机</a:t>
            </a:r>
          </a:p>
        </p:txBody>
      </p:sp>
      <p:pic>
        <p:nvPicPr>
          <p:cNvPr id="7174" name="Picture 12" descr="compt-2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20763"/>
            <a:ext cx="5867400" cy="506571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5" name="Group 13"/>
          <p:cNvGrpSpPr>
            <a:grpSpLocks/>
          </p:cNvGrpSpPr>
          <p:nvPr/>
        </p:nvGrpSpPr>
        <p:grpSpPr bwMode="auto">
          <a:xfrm>
            <a:off x="6248400" y="1600200"/>
            <a:ext cx="2667000" cy="2727325"/>
            <a:chOff x="3024" y="384"/>
            <a:chExt cx="1632" cy="1056"/>
          </a:xfrm>
        </p:grpSpPr>
        <p:sp>
          <p:nvSpPr>
            <p:cNvPr id="7176" name="AutoShape 14"/>
            <p:cNvSpPr>
              <a:spLocks noChangeArrowheads="1"/>
            </p:cNvSpPr>
            <p:nvPr/>
          </p:nvSpPr>
          <p:spPr bwMode="auto">
            <a:xfrm>
              <a:off x="3024" y="384"/>
              <a:ext cx="1632" cy="1056"/>
            </a:xfrm>
            <a:prstGeom prst="roundRect">
              <a:avLst>
                <a:gd name="adj" fmla="val 10509"/>
              </a:avLst>
            </a:prstGeom>
            <a:gradFill rotWithShape="0">
              <a:gsLst>
                <a:gs pos="0">
                  <a:srgbClr val="006600"/>
                </a:gs>
                <a:gs pos="100000">
                  <a:srgbClr val="002F00"/>
                </a:gs>
              </a:gsLst>
              <a:lin ang="5400000" scaled="1"/>
            </a:gradFill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just" eaLnBrk="1" hangingPunct="1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7177" name="Group 15"/>
            <p:cNvGrpSpPr>
              <a:grpSpLocks/>
            </p:cNvGrpSpPr>
            <p:nvPr/>
          </p:nvGrpSpPr>
          <p:grpSpPr bwMode="auto">
            <a:xfrm>
              <a:off x="3408" y="528"/>
              <a:ext cx="336" cy="823"/>
              <a:chOff x="3408" y="528"/>
              <a:chExt cx="336" cy="823"/>
            </a:xfrm>
          </p:grpSpPr>
          <p:sp>
            <p:nvSpPr>
              <p:cNvPr id="7179" name="Line 16"/>
              <p:cNvSpPr>
                <a:spLocks noChangeShapeType="1"/>
              </p:cNvSpPr>
              <p:nvPr/>
            </p:nvSpPr>
            <p:spPr bwMode="auto">
              <a:xfrm>
                <a:off x="3504" y="816"/>
                <a:ext cx="0" cy="52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zh-CN" altLang="en-US"/>
              </a:p>
            </p:txBody>
          </p:sp>
          <p:sp>
            <p:nvSpPr>
              <p:cNvPr id="7180" name="Line 17"/>
              <p:cNvSpPr>
                <a:spLocks noChangeShapeType="1"/>
              </p:cNvSpPr>
              <p:nvPr/>
            </p:nvSpPr>
            <p:spPr bwMode="auto">
              <a:xfrm>
                <a:off x="3586" y="823"/>
                <a:ext cx="0" cy="52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zh-CN" altLang="en-US"/>
              </a:p>
            </p:txBody>
          </p:sp>
          <p:sp>
            <p:nvSpPr>
              <p:cNvPr id="7181" name="Line 18"/>
              <p:cNvSpPr>
                <a:spLocks noChangeShapeType="1"/>
              </p:cNvSpPr>
              <p:nvPr/>
            </p:nvSpPr>
            <p:spPr bwMode="auto">
              <a:xfrm>
                <a:off x="3662" y="816"/>
                <a:ext cx="0" cy="52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zh-CN" altLang="en-US"/>
              </a:p>
            </p:txBody>
          </p:sp>
          <p:sp>
            <p:nvSpPr>
              <p:cNvPr id="7182" name="Oval 19"/>
              <p:cNvSpPr>
                <a:spLocks noChangeArrowheads="1"/>
              </p:cNvSpPr>
              <p:nvPr/>
            </p:nvSpPr>
            <p:spPr bwMode="auto">
              <a:xfrm>
                <a:off x="3408" y="720"/>
                <a:ext cx="336" cy="96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1" hangingPunct="1"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81268" name="AutoShape 20"/>
              <p:cNvSpPr>
                <a:spLocks noChangeArrowheads="1"/>
              </p:cNvSpPr>
              <p:nvPr/>
            </p:nvSpPr>
            <p:spPr bwMode="auto">
              <a:xfrm>
                <a:off x="3449" y="528"/>
                <a:ext cx="253" cy="240"/>
              </a:xfrm>
              <a:prstGeom prst="can">
                <a:avLst>
                  <a:gd name="adj" fmla="val 25000"/>
                </a:avLst>
              </a:prstGeom>
              <a:gradFill rotWithShape="0">
                <a:gsLst>
                  <a:gs pos="0">
                    <a:schemeClr val="folHlink">
                      <a:gamma/>
                      <a:shade val="3607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36078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1" hangingPunct="1">
                  <a:lnSpc>
                    <a:spcPct val="120000"/>
                  </a:lnSpc>
                  <a:defRPr/>
                </a:pPr>
                <a:endParaRPr lang="zh-CN" altLang="en-US"/>
              </a:p>
            </p:txBody>
          </p:sp>
        </p:grpSp>
        <p:sp>
          <p:nvSpPr>
            <p:cNvPr id="181269" name="Text Box 21"/>
            <p:cNvSpPr txBox="1">
              <a:spLocks noChangeArrowheads="1"/>
            </p:cNvSpPr>
            <p:nvPr/>
          </p:nvSpPr>
          <p:spPr bwMode="auto">
            <a:xfrm>
              <a:off x="3743" y="1104"/>
              <a:ext cx="72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3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晶体管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1" name="Rectangle 17"/>
          <p:cNvSpPr>
            <a:spLocks noChangeArrowheads="1"/>
          </p:cNvSpPr>
          <p:nvPr/>
        </p:nvSpPr>
        <p:spPr bwMode="auto">
          <a:xfrm>
            <a:off x="228600" y="5943600"/>
            <a:ext cx="8686800" cy="889000"/>
          </a:xfrm>
          <a:prstGeom prst="rect">
            <a:avLst/>
          </a:prstGeom>
          <a:solidFill>
            <a:srgbClr val="33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3680" name="Rectangle 16"/>
          <p:cNvSpPr>
            <a:spLocks noChangeArrowheads="1"/>
          </p:cNvSpPr>
          <p:nvPr/>
        </p:nvSpPr>
        <p:spPr bwMode="auto">
          <a:xfrm>
            <a:off x="228600" y="4749800"/>
            <a:ext cx="8686800" cy="889000"/>
          </a:xfrm>
          <a:prstGeom prst="rect">
            <a:avLst/>
          </a:prstGeom>
          <a:solidFill>
            <a:srgbClr val="33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3679" name="Rectangle 15"/>
          <p:cNvSpPr>
            <a:spLocks noChangeArrowheads="1"/>
          </p:cNvSpPr>
          <p:nvPr/>
        </p:nvSpPr>
        <p:spPr bwMode="auto">
          <a:xfrm>
            <a:off x="228600" y="3352800"/>
            <a:ext cx="8686800" cy="1117600"/>
          </a:xfrm>
          <a:prstGeom prst="rect">
            <a:avLst/>
          </a:prstGeom>
          <a:solidFill>
            <a:srgbClr val="33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3678" name="Rectangle 14"/>
          <p:cNvSpPr>
            <a:spLocks noChangeArrowheads="1"/>
          </p:cNvSpPr>
          <p:nvPr/>
        </p:nvSpPr>
        <p:spPr bwMode="auto">
          <a:xfrm>
            <a:off x="228600" y="1889125"/>
            <a:ext cx="8686800" cy="1397000"/>
          </a:xfrm>
          <a:prstGeom prst="rect">
            <a:avLst/>
          </a:prstGeom>
          <a:solidFill>
            <a:srgbClr val="33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3677" name="Rectangle 13"/>
          <p:cNvSpPr>
            <a:spLocks noChangeArrowheads="1"/>
          </p:cNvSpPr>
          <p:nvPr/>
        </p:nvSpPr>
        <p:spPr bwMode="auto">
          <a:xfrm>
            <a:off x="228600" y="749300"/>
            <a:ext cx="8686800" cy="1066800"/>
          </a:xfrm>
          <a:prstGeom prst="rect">
            <a:avLst/>
          </a:prstGeom>
          <a:solidFill>
            <a:srgbClr val="33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304800" y="800100"/>
            <a:ext cx="3200400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个人数字证书 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endParaRPr lang="zh-CN" altLang="en-US" sz="180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endParaRPr lang="zh-CN" altLang="en-US" sz="180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单位数字证书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endParaRPr lang="zh-CN" altLang="en-US" sz="2000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zh-CN" altLang="en-US" sz="2000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zh-CN" altLang="en-US" sz="2000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信用卡身份证书</a:t>
            </a:r>
          </a:p>
          <a:p>
            <a:pPr algn="just"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软件数字证书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CA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证书</a:t>
            </a:r>
          </a:p>
        </p:txBody>
      </p:sp>
      <p:sp>
        <p:nvSpPr>
          <p:cNvPr id="113667" name="AutoShape 3"/>
          <p:cNvSpPr>
            <a:spLocks noChangeArrowheads="1"/>
          </p:cNvSpPr>
          <p:nvPr/>
        </p:nvSpPr>
        <p:spPr bwMode="auto">
          <a:xfrm>
            <a:off x="152400" y="201613"/>
            <a:ext cx="28194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数字证书的类型</a:t>
            </a: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1828800" y="6118225"/>
            <a:ext cx="60198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用于证明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CA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身份和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CA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的签名秘钥。</a:t>
            </a:r>
          </a:p>
        </p:txBody>
      </p: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2667000" y="815975"/>
            <a:ext cx="54102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有两种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: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Arial Unicode MS" pitchFamily="34" charset="-122"/>
                <a:cs typeface="Arial Unicode MS" pitchFamily="34" charset="-122"/>
              </a:rPr>
              <a:t>①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个人身份证书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Arial Unicode MS" pitchFamily="34" charset="-122"/>
                <a:cs typeface="Arial Unicode MS" pitchFamily="34" charset="-122"/>
              </a:rPr>
              <a:t>        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个人安全电子邮件证书</a:t>
            </a: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3674" name="Text Box 10"/>
          <p:cNvSpPr txBox="1">
            <a:spLocks noChangeArrowheads="1"/>
          </p:cNvSpPr>
          <p:nvPr/>
        </p:nvSpPr>
        <p:spPr bwMode="auto">
          <a:xfrm>
            <a:off x="2743200" y="1943100"/>
            <a:ext cx="58674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有三种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: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Arial Unicode MS" pitchFamily="34" charset="-122"/>
                <a:cs typeface="Arial Unicode MS" pitchFamily="34" charset="-122"/>
              </a:rPr>
              <a:t>①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企业身份证书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Arial Unicode MS" pitchFamily="34" charset="-122"/>
                <a:cs typeface="Arial Unicode MS" pitchFamily="34" charset="-122"/>
              </a:rPr>
              <a:t>        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企业安全电子邮件证书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Arial Unicode MS" pitchFamily="34" charset="-122"/>
                <a:cs typeface="Arial Unicode MS" pitchFamily="34" charset="-122"/>
              </a:rPr>
              <a:t>        ③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单位（服务器）数字证书</a:t>
            </a:r>
          </a:p>
        </p:txBody>
      </p:sp>
      <p:sp>
        <p:nvSpPr>
          <p:cNvPr id="113675" name="Text Box 11"/>
          <p:cNvSpPr txBox="1">
            <a:spLocks noChangeArrowheads="1"/>
          </p:cNvSpPr>
          <p:nvPr/>
        </p:nvSpPr>
        <p:spPr bwMode="auto">
          <a:xfrm>
            <a:off x="2895600" y="3557588"/>
            <a:ext cx="60198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它代表信用卡交易中个人或单位信用卡持</a:t>
            </a:r>
          </a:p>
          <a:p>
            <a:pPr algn="just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有者的身份，保证网上信用卡支付的安全。</a:t>
            </a:r>
          </a:p>
        </p:txBody>
      </p:sp>
      <p:sp>
        <p:nvSpPr>
          <p:cNvPr id="113676" name="Text Box 12"/>
          <p:cNvSpPr txBox="1">
            <a:spLocks noChangeArrowheads="1"/>
          </p:cNvSpPr>
          <p:nvPr/>
        </p:nvSpPr>
        <p:spPr bwMode="auto">
          <a:xfrm>
            <a:off x="2743200" y="4879975"/>
            <a:ext cx="60198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为软件提供凭证，以证明该软件的合法性。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1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1" grpId="0" animBg="1"/>
      <p:bldP spid="113680" grpId="0" animBg="1"/>
      <p:bldP spid="113679" grpId="0" animBg="1"/>
      <p:bldP spid="113678" grpId="0" animBg="1"/>
      <p:bldP spid="113677" grpId="0" animBg="1"/>
      <p:bldP spid="113672" grpId="0" autoUpdateAnimBg="0"/>
      <p:bldP spid="113673" grpId="0" autoUpdateAnimBg="0"/>
      <p:bldP spid="113674" grpId="0" autoUpdateAnimBg="0"/>
      <p:bldP spid="113675" grpId="0" autoUpdateAnimBg="0"/>
      <p:bldP spid="113676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49" name="Text Box 57"/>
          <p:cNvSpPr txBox="1">
            <a:spLocks noChangeArrowheads="1"/>
          </p:cNvSpPr>
          <p:nvPr/>
        </p:nvSpPr>
        <p:spPr bwMode="auto">
          <a:xfrm>
            <a:off x="0" y="981075"/>
            <a:ext cx="9144000" cy="3743325"/>
          </a:xfrm>
          <a:prstGeom prst="rect">
            <a:avLst/>
          </a:prstGeom>
          <a:gradFill rotWithShape="0">
            <a:gsLst>
              <a:gs pos="0">
                <a:srgbClr val="436943"/>
              </a:gs>
              <a:gs pos="100000">
                <a:srgbClr val="0033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 b="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 altLang="zh-CN" b="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 altLang="zh-CN" b="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b="0">
                <a:solidFill>
                  <a:schemeClr val="tx1"/>
                </a:solidFill>
              </a:rPr>
              <a:t>  </a:t>
            </a:r>
          </a:p>
          <a:p>
            <a:pPr eaLnBrk="1" hangingPunct="1">
              <a:spcBef>
                <a:spcPct val="50000"/>
              </a:spcBef>
            </a:pPr>
            <a:endParaRPr lang="en-US" altLang="zh-CN" b="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 altLang="zh-CN" b="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 altLang="zh-CN" b="0">
              <a:solidFill>
                <a:schemeClr val="tx1"/>
              </a:solidFill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31242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3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6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电子商务 </a:t>
            </a:r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>
            <a:off x="381000" y="609600"/>
            <a:ext cx="28194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44" name="Text Box 52"/>
          <p:cNvSpPr txBox="1">
            <a:spLocks noChangeArrowheads="1"/>
          </p:cNvSpPr>
          <p:nvPr/>
        </p:nvSpPr>
        <p:spPr bwMode="auto">
          <a:xfrm>
            <a:off x="1143000" y="1635125"/>
            <a:ext cx="80010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狭义电子商务：特指利用因特网进行的交易或与交易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             有关的活动。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广义电子商务：利用一切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IT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技术（从原始的电报到现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             代的因特网）对所有的商业活动都实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             现电子化。</a:t>
            </a:r>
          </a:p>
        </p:txBody>
      </p:sp>
      <p:sp>
        <p:nvSpPr>
          <p:cNvPr id="110646" name="AutoShape 54"/>
          <p:cNvSpPr>
            <a:spLocks noChangeArrowheads="1"/>
          </p:cNvSpPr>
          <p:nvPr/>
        </p:nvSpPr>
        <p:spPr bwMode="auto">
          <a:xfrm>
            <a:off x="90488" y="954088"/>
            <a:ext cx="1966912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基本含义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0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0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0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0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0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0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49" grpId="0" animBg="1" autoUpdateAnimBg="0"/>
      <p:bldP spid="110644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2"/>
          <p:cNvSpPr txBox="1">
            <a:spLocks noChangeArrowheads="1"/>
          </p:cNvSpPr>
          <p:nvPr/>
        </p:nvSpPr>
        <p:spPr bwMode="auto">
          <a:xfrm>
            <a:off x="0" y="1930400"/>
            <a:ext cx="9144000" cy="2027238"/>
          </a:xfrm>
          <a:prstGeom prst="rect">
            <a:avLst/>
          </a:prstGeom>
          <a:gradFill rotWithShape="0">
            <a:gsLst>
              <a:gs pos="0">
                <a:srgbClr val="000080">
                  <a:gamma/>
                  <a:shade val="26275"/>
                  <a:invGamma/>
                </a:srgbClr>
              </a:gs>
              <a:gs pos="100000">
                <a:srgbClr val="00008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70000"/>
              </a:lnSpc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两个发展阶段：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基于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EDI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的电子商务阶段  </a:t>
            </a:r>
          </a:p>
          <a:p>
            <a:pPr eaLnBrk="1" hangingPunct="1">
              <a:lnSpc>
                <a:spcPct val="17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基于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Internet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的电子商务阶段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</a:p>
        </p:txBody>
      </p:sp>
      <p:grpSp>
        <p:nvGrpSpPr>
          <p:cNvPr id="175107" name="Group 3"/>
          <p:cNvGrpSpPr>
            <a:grpSpLocks/>
          </p:cNvGrpSpPr>
          <p:nvPr/>
        </p:nvGrpSpPr>
        <p:grpSpPr bwMode="auto">
          <a:xfrm>
            <a:off x="3252788" y="2133600"/>
            <a:ext cx="4432300" cy="2552700"/>
            <a:chOff x="1672" y="2424"/>
            <a:chExt cx="2792" cy="1704"/>
          </a:xfrm>
        </p:grpSpPr>
        <p:sp>
          <p:nvSpPr>
            <p:cNvPr id="64522" name="AutoShape 4"/>
            <p:cNvSpPr>
              <a:spLocks noChangeArrowheads="1"/>
            </p:cNvSpPr>
            <p:nvPr/>
          </p:nvSpPr>
          <p:spPr bwMode="auto">
            <a:xfrm>
              <a:off x="2208" y="3552"/>
              <a:ext cx="2256" cy="576"/>
            </a:xfrm>
            <a:prstGeom prst="cloudCallout">
              <a:avLst>
                <a:gd name="adj1" fmla="val -62412"/>
                <a:gd name="adj2" fmla="val -19392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/>
              <a:r>
                <a:rPr lang="zh-CN" altLang="en-US">
                  <a:solidFill>
                    <a:schemeClr val="tx1"/>
                  </a:solidFill>
                </a:rPr>
                <a:t>电子数据交换</a:t>
              </a:r>
            </a:p>
          </p:txBody>
        </p:sp>
        <p:sp>
          <p:nvSpPr>
            <p:cNvPr id="64523" name="Oval 5"/>
            <p:cNvSpPr>
              <a:spLocks noChangeArrowheads="1"/>
            </p:cNvSpPr>
            <p:nvPr/>
          </p:nvSpPr>
          <p:spPr bwMode="auto">
            <a:xfrm>
              <a:off x="1672" y="2424"/>
              <a:ext cx="384" cy="2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1" hangingPunct="1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75110" name="Text Box 6"/>
          <p:cNvSpPr txBox="1">
            <a:spLocks noChangeArrowheads="1"/>
          </p:cNvSpPr>
          <p:nvPr/>
        </p:nvSpPr>
        <p:spPr bwMode="auto">
          <a:xfrm>
            <a:off x="0" y="601663"/>
            <a:ext cx="9144000" cy="1150937"/>
          </a:xfrm>
          <a:prstGeom prst="rect">
            <a:avLst/>
          </a:prstGeom>
          <a:gradFill rotWithShape="0">
            <a:gsLst>
              <a:gs pos="0">
                <a:srgbClr val="993300">
                  <a:gamma/>
                  <a:shade val="26275"/>
                  <a:invGamma/>
                </a:srgbClr>
              </a:gs>
              <a:gs pos="100000">
                <a:srgbClr val="9933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自从有了电子通信手段就有了电子商务活动，</a:t>
            </a:r>
          </a:p>
          <a:p>
            <a:pPr algn="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具有一定意义的电子商务活动始于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20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世纪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70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年代。</a:t>
            </a:r>
          </a:p>
        </p:txBody>
      </p:sp>
      <p:sp>
        <p:nvSpPr>
          <p:cNvPr id="175116" name="AutoShape 12"/>
          <p:cNvSpPr>
            <a:spLocks noChangeArrowheads="1"/>
          </p:cNvSpPr>
          <p:nvPr/>
        </p:nvSpPr>
        <p:spPr bwMode="auto">
          <a:xfrm>
            <a:off x="7938" y="33338"/>
            <a:ext cx="3725862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电子商务的由来与发展</a:t>
            </a:r>
          </a:p>
        </p:txBody>
      </p:sp>
      <p:sp>
        <p:nvSpPr>
          <p:cNvPr id="175117" name="Text Box 13"/>
          <p:cNvSpPr txBox="1">
            <a:spLocks noChangeArrowheads="1"/>
          </p:cNvSpPr>
          <p:nvPr/>
        </p:nvSpPr>
        <p:spPr bwMode="auto">
          <a:xfrm>
            <a:off x="0" y="3987800"/>
            <a:ext cx="9144000" cy="2794000"/>
          </a:xfrm>
          <a:prstGeom prst="rect">
            <a:avLst/>
          </a:prstGeom>
          <a:gradFill rotWithShape="0">
            <a:gsLst>
              <a:gs pos="0">
                <a:srgbClr val="666699">
                  <a:gamma/>
                  <a:shade val="6275"/>
                  <a:invGamma/>
                </a:srgbClr>
              </a:gs>
              <a:gs pos="100000">
                <a:srgbClr val="666699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6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基于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Internet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的电子商务应用可分为三个阶段：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20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世纪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70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年代开始的电子邮件阶段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1995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年起利用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Internet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的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Web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服务功能进行的信息发布阶段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●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Internet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技术和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WWW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技术相结合的电子商务阶段</a:t>
            </a: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grpSp>
        <p:nvGrpSpPr>
          <p:cNvPr id="175126" name="Group 22"/>
          <p:cNvGrpSpPr>
            <a:grpSpLocks/>
          </p:cNvGrpSpPr>
          <p:nvPr/>
        </p:nvGrpSpPr>
        <p:grpSpPr bwMode="auto">
          <a:xfrm>
            <a:off x="2667000" y="2921000"/>
            <a:ext cx="6205538" cy="1881188"/>
            <a:chOff x="1680" y="1840"/>
            <a:chExt cx="3909" cy="1185"/>
          </a:xfrm>
        </p:grpSpPr>
        <p:sp>
          <p:nvSpPr>
            <p:cNvPr id="64520" name="Oval 15"/>
            <p:cNvSpPr>
              <a:spLocks noChangeArrowheads="1"/>
            </p:cNvSpPr>
            <p:nvPr/>
          </p:nvSpPr>
          <p:spPr bwMode="auto">
            <a:xfrm>
              <a:off x="1680" y="1840"/>
              <a:ext cx="2736" cy="33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1" hangingPunct="1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4521" name="AutoShape 21"/>
            <p:cNvSpPr>
              <a:spLocks noChangeArrowheads="1"/>
            </p:cNvSpPr>
            <p:nvPr/>
          </p:nvSpPr>
          <p:spPr bwMode="auto">
            <a:xfrm rot="5478661">
              <a:off x="4415" y="1852"/>
              <a:ext cx="1153" cy="119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04 h 21600"/>
                <a:gd name="T17" fmla="*/ 610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7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6" grpId="0" animBg="1" autoUpdateAnimBg="0"/>
      <p:bldP spid="175110" grpId="0" animBg="1" autoUpdateAnimBg="0"/>
      <p:bldP spid="175117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3276600" y="5048250"/>
            <a:ext cx="5791200" cy="1808163"/>
          </a:xfrm>
          <a:prstGeom prst="rect">
            <a:avLst/>
          </a:prstGeom>
          <a:gradFill rotWithShape="0">
            <a:gsLst>
              <a:gs pos="0">
                <a:srgbClr val="808000">
                  <a:gamma/>
                  <a:shade val="0"/>
                  <a:invGamma/>
                </a:srgbClr>
              </a:gs>
              <a:gs pos="100000">
                <a:srgbClr val="8080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基于企业内部网（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Intranet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）的电子商务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基于企业外部网（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Extranet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）的电子商务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基于因特网（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Internet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）的电子商务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基于其他网络的电子商务</a:t>
            </a:r>
          </a:p>
        </p:txBody>
      </p:sp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76200" y="3124200"/>
            <a:ext cx="5492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分类</a:t>
            </a:r>
          </a:p>
        </p:txBody>
      </p:sp>
      <p:sp>
        <p:nvSpPr>
          <p:cNvPr id="115718" name="Text Box 6"/>
          <p:cNvSpPr txBox="1">
            <a:spLocks noChangeArrowheads="1"/>
          </p:cNvSpPr>
          <p:nvPr/>
        </p:nvSpPr>
        <p:spPr bwMode="auto">
          <a:xfrm>
            <a:off x="795338" y="5661025"/>
            <a:ext cx="24812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按网络平台分</a:t>
            </a:r>
          </a:p>
        </p:txBody>
      </p:sp>
      <p:sp>
        <p:nvSpPr>
          <p:cNvPr id="115719" name="Text Box 7"/>
          <p:cNvSpPr txBox="1">
            <a:spLocks noChangeArrowheads="1"/>
          </p:cNvSpPr>
          <p:nvPr/>
        </p:nvSpPr>
        <p:spPr bwMode="auto">
          <a:xfrm>
            <a:off x="3276600" y="762000"/>
            <a:ext cx="5537200" cy="858838"/>
          </a:xfrm>
          <a:prstGeom prst="rect">
            <a:avLst/>
          </a:prstGeom>
          <a:gradFill rotWithShape="0">
            <a:gsLst>
              <a:gs pos="0">
                <a:srgbClr val="800000"/>
              </a:gs>
              <a:gs pos="100000">
                <a:srgbClr val="800000">
                  <a:gamma/>
                  <a:shade val="0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完全电子商务（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Pure EC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）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非完全电子商务（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Partial EC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）</a:t>
            </a:r>
          </a:p>
        </p:txBody>
      </p:sp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3352800" y="2393950"/>
            <a:ext cx="5486400" cy="228282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企业对消费者 </a:t>
            </a:r>
            <a:r>
              <a:rPr lang="en-US" altLang="zh-CN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B2C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企业对企业 </a:t>
            </a:r>
            <a:r>
              <a:rPr lang="en-US" altLang="zh-CN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B2B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企业对政府 </a:t>
            </a:r>
            <a:r>
              <a:rPr lang="en-US" altLang="zh-CN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B2G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政府对消费者 </a:t>
            </a:r>
            <a:r>
              <a:rPr lang="en-US" altLang="zh-CN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G2C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消费者对消费者 </a:t>
            </a:r>
            <a:r>
              <a:rPr lang="en-US" altLang="zh-CN">
                <a:effectLst>
                  <a:outerShdw blurRad="38100" dist="38100" dir="2700000" algn="tl">
                    <a:srgbClr val="808080"/>
                  </a:outerShdw>
                </a:effectLst>
                <a:latin typeface="宋体" pitchFamily="2" charset="-122"/>
              </a:rPr>
              <a:t>C2C</a:t>
            </a:r>
          </a:p>
        </p:txBody>
      </p:sp>
      <p:sp>
        <p:nvSpPr>
          <p:cNvPr id="65543" name="AutoShape 9"/>
          <p:cNvSpPr>
            <a:spLocks/>
          </p:cNvSpPr>
          <p:nvPr/>
        </p:nvSpPr>
        <p:spPr bwMode="auto">
          <a:xfrm>
            <a:off x="533400" y="1143000"/>
            <a:ext cx="381000" cy="4800600"/>
          </a:xfrm>
          <a:prstGeom prst="leftBrace">
            <a:avLst>
              <a:gd name="adj1" fmla="val 105000"/>
              <a:gd name="adj2" fmla="val 50000"/>
            </a:avLst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5722" name="AutoShape 10"/>
          <p:cNvSpPr>
            <a:spLocks/>
          </p:cNvSpPr>
          <p:nvPr/>
        </p:nvSpPr>
        <p:spPr bwMode="auto">
          <a:xfrm>
            <a:off x="3048000" y="838200"/>
            <a:ext cx="228600" cy="685800"/>
          </a:xfrm>
          <a:prstGeom prst="lef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5723" name="AutoShape 11"/>
          <p:cNvSpPr>
            <a:spLocks/>
          </p:cNvSpPr>
          <p:nvPr/>
        </p:nvSpPr>
        <p:spPr bwMode="auto">
          <a:xfrm>
            <a:off x="2971800" y="2362200"/>
            <a:ext cx="307975" cy="2362200"/>
          </a:xfrm>
          <a:prstGeom prst="leftBrace">
            <a:avLst>
              <a:gd name="adj1" fmla="val 63918"/>
              <a:gd name="adj2" fmla="val 50000"/>
            </a:avLst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5724" name="AutoShape 12"/>
          <p:cNvSpPr>
            <a:spLocks/>
          </p:cNvSpPr>
          <p:nvPr/>
        </p:nvSpPr>
        <p:spPr bwMode="auto">
          <a:xfrm>
            <a:off x="3048000" y="5116513"/>
            <a:ext cx="261938" cy="1654175"/>
          </a:xfrm>
          <a:prstGeom prst="leftBrace">
            <a:avLst>
              <a:gd name="adj1" fmla="val 52626"/>
              <a:gd name="adj2" fmla="val 50000"/>
            </a:avLst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5725" name="AutoShape 13"/>
          <p:cNvSpPr>
            <a:spLocks noChangeArrowheads="1"/>
          </p:cNvSpPr>
          <p:nvPr/>
        </p:nvSpPr>
        <p:spPr bwMode="auto">
          <a:xfrm>
            <a:off x="160338" y="201613"/>
            <a:ext cx="2811462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电子商务的分类</a:t>
            </a:r>
          </a:p>
        </p:txBody>
      </p:sp>
      <p:sp>
        <p:nvSpPr>
          <p:cNvPr id="115726" name="Text Box 14"/>
          <p:cNvSpPr txBox="1">
            <a:spLocks noChangeArrowheads="1"/>
          </p:cNvSpPr>
          <p:nvPr/>
        </p:nvSpPr>
        <p:spPr bwMode="auto">
          <a:xfrm>
            <a:off x="609600" y="3225800"/>
            <a:ext cx="25908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按交易对象分</a:t>
            </a: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5727" name="Text Box 15"/>
          <p:cNvSpPr txBox="1">
            <a:spLocks noChangeArrowheads="1"/>
          </p:cNvSpPr>
          <p:nvPr/>
        </p:nvSpPr>
        <p:spPr bwMode="auto">
          <a:xfrm>
            <a:off x="762000" y="838200"/>
            <a:ext cx="2438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按运作方式分</a:t>
            </a: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animBg="1" autoUpdateAnimBg="0"/>
      <p:bldP spid="115719" grpId="0" animBg="1" autoUpdateAnimBg="0"/>
      <p:bldP spid="115720" grpId="0" animBg="1" autoUpdateAnimBg="0"/>
      <p:bldP spid="115722" grpId="0" animBg="1"/>
      <p:bldP spid="115723" grpId="0" animBg="1"/>
      <p:bldP spid="1157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7" name="Rectangle 13"/>
          <p:cNvSpPr>
            <a:spLocks noChangeArrowheads="1"/>
          </p:cNvSpPr>
          <p:nvPr/>
        </p:nvSpPr>
        <p:spPr bwMode="auto">
          <a:xfrm>
            <a:off x="152400" y="76200"/>
            <a:ext cx="8839200" cy="67056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18793" name="Text Box 9"/>
          <p:cNvSpPr txBox="1">
            <a:spLocks noChangeArrowheads="1"/>
          </p:cNvSpPr>
          <p:nvPr/>
        </p:nvSpPr>
        <p:spPr bwMode="auto">
          <a:xfrm>
            <a:off x="1066800" y="1268413"/>
            <a:ext cx="7010400" cy="24653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网上办公             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网上购物               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网上教育             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网上交费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网上了解政策、法规、便民服务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</a:rPr>
              <a:t>…</a:t>
            </a: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sp>
        <p:nvSpPr>
          <p:cNvPr id="118794" name="AutoShape 10"/>
          <p:cNvSpPr>
            <a:spLocks noChangeArrowheads="1"/>
          </p:cNvSpPr>
          <p:nvPr/>
        </p:nvSpPr>
        <p:spPr bwMode="auto">
          <a:xfrm>
            <a:off x="152400" y="261938"/>
            <a:ext cx="36576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电子商务对社会的影响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7" grpId="0" animBg="1"/>
      <p:bldP spid="118793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1" name="AutoShape 5"/>
          <p:cNvSpPr>
            <a:spLocks noChangeArrowheads="1"/>
          </p:cNvSpPr>
          <p:nvPr/>
        </p:nvSpPr>
        <p:spPr bwMode="auto">
          <a:xfrm>
            <a:off x="227013" y="234950"/>
            <a:ext cx="312578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电子商务典型实例</a:t>
            </a:r>
          </a:p>
        </p:txBody>
      </p:sp>
      <p:sp>
        <p:nvSpPr>
          <p:cNvPr id="214022" name="Text Box 6"/>
          <p:cNvSpPr txBox="1">
            <a:spLocks noChangeArrowheads="1"/>
          </p:cNvSpPr>
          <p:nvPr/>
        </p:nvSpPr>
        <p:spPr bwMode="auto">
          <a:xfrm>
            <a:off x="304800" y="882650"/>
            <a:ext cx="69342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网上订票</a:t>
            </a:r>
          </a:p>
        </p:txBody>
      </p:sp>
      <p:graphicFrame>
        <p:nvGraphicFramePr>
          <p:cNvPr id="67588" name="Object 7"/>
          <p:cNvGraphicFramePr>
            <a:graphicFrameLocks noChangeAspect="1"/>
          </p:cNvGraphicFramePr>
          <p:nvPr/>
        </p:nvGraphicFramePr>
        <p:xfrm>
          <a:off x="152400" y="1752600"/>
          <a:ext cx="89154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位图图像" r:id="rId3" imgW="7342857" imgH="3524742" progId="Paint.Picture">
                  <p:embed/>
                </p:oleObj>
              </mc:Choice>
              <mc:Fallback>
                <p:oleObj name="位图图像" r:id="rId3" imgW="7342857" imgH="3524742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752600"/>
                        <a:ext cx="891540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AutoShape 2"/>
          <p:cNvSpPr>
            <a:spLocks noChangeArrowheads="1"/>
          </p:cNvSpPr>
          <p:nvPr/>
        </p:nvSpPr>
        <p:spPr bwMode="auto">
          <a:xfrm>
            <a:off x="227013" y="234950"/>
            <a:ext cx="312578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电子商务典型实例</a:t>
            </a:r>
          </a:p>
        </p:txBody>
      </p:sp>
      <p:sp>
        <p:nvSpPr>
          <p:cNvPr id="215043" name="Text Box 3"/>
          <p:cNvSpPr txBox="1">
            <a:spLocks noChangeArrowheads="1"/>
          </p:cNvSpPr>
          <p:nvPr/>
        </p:nvSpPr>
        <p:spPr bwMode="auto">
          <a:xfrm>
            <a:off x="304800" y="882650"/>
            <a:ext cx="34290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网上购物 </a:t>
            </a:r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228600" y="1524000"/>
          <a:ext cx="8763000" cy="524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3" name="位图图像" r:id="rId3" imgW="9821646" imgH="6087325" progId="Paint.Picture">
                  <p:embed/>
                </p:oleObj>
              </mc:Choice>
              <mc:Fallback>
                <p:oleObj name="位图图像" r:id="rId3" imgW="9821646" imgH="608732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763000" cy="524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AutoShape 2"/>
          <p:cNvSpPr>
            <a:spLocks noChangeArrowheads="1"/>
          </p:cNvSpPr>
          <p:nvPr/>
        </p:nvSpPr>
        <p:spPr bwMode="auto">
          <a:xfrm>
            <a:off x="227013" y="234950"/>
            <a:ext cx="312578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电子商务典型实例</a:t>
            </a: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304800" y="882650"/>
            <a:ext cx="3962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网上拍卖</a:t>
            </a: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152400" y="1752600"/>
          <a:ext cx="89154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7" name="位图图像" r:id="rId3" imgW="7249537" imgH="3467584" progId="Paint.Picture">
                  <p:embed/>
                </p:oleObj>
              </mc:Choice>
              <mc:Fallback>
                <p:oleObj name="位图图像" r:id="rId3" imgW="7249537" imgH="346758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752600"/>
                        <a:ext cx="89154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611188" y="1773238"/>
            <a:ext cx="79946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zh-CN"/>
              <a:t>1994</a:t>
            </a:r>
            <a:r>
              <a:rPr lang="zh-CN" altLang="en-US"/>
              <a:t>年全球电子商务销售额仅为</a:t>
            </a:r>
            <a:r>
              <a:rPr lang="en-US" altLang="zh-CN">
                <a:solidFill>
                  <a:srgbClr val="FFFF00"/>
                </a:solidFill>
              </a:rPr>
              <a:t>12</a:t>
            </a:r>
            <a:r>
              <a:rPr lang="zh-CN" altLang="en-US">
                <a:solidFill>
                  <a:srgbClr val="FFFF00"/>
                </a:solidFill>
              </a:rPr>
              <a:t>亿</a:t>
            </a:r>
            <a:r>
              <a:rPr lang="zh-CN" altLang="en-US"/>
              <a:t>美元；</a:t>
            </a:r>
            <a:r>
              <a:rPr lang="en-US" altLang="zh-CN"/>
              <a:t>2004</a:t>
            </a:r>
            <a:r>
              <a:rPr lang="zh-CN" altLang="en-US"/>
              <a:t>年全球电子商务销售额达</a:t>
            </a:r>
            <a:r>
              <a:rPr lang="en-US" altLang="zh-CN">
                <a:solidFill>
                  <a:srgbClr val="FFFF00"/>
                </a:solidFill>
              </a:rPr>
              <a:t>1170</a:t>
            </a:r>
            <a:r>
              <a:rPr lang="zh-CN" altLang="en-US">
                <a:solidFill>
                  <a:srgbClr val="FFFF00"/>
                </a:solidFill>
              </a:rPr>
              <a:t>亿</a:t>
            </a:r>
            <a:r>
              <a:rPr lang="zh-CN" altLang="en-US"/>
              <a:t>美金；全球电子商务</a:t>
            </a:r>
            <a:r>
              <a:rPr lang="en-US" altLang="zh-CN"/>
              <a:t>2013</a:t>
            </a:r>
            <a:r>
              <a:rPr lang="zh-CN" altLang="en-US"/>
              <a:t>年将</a:t>
            </a:r>
            <a:r>
              <a:rPr lang="en-US" altLang="zh-CN">
                <a:solidFill>
                  <a:srgbClr val="FFFF00"/>
                </a:solidFill>
              </a:rPr>
              <a:t>16</a:t>
            </a:r>
            <a:r>
              <a:rPr lang="zh-CN" altLang="en-US">
                <a:solidFill>
                  <a:srgbClr val="FFFF00"/>
                </a:solidFill>
              </a:rPr>
              <a:t>兆</a:t>
            </a:r>
            <a:r>
              <a:rPr lang="zh-CN" altLang="en-US"/>
              <a:t>美元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09600" y="1031875"/>
            <a:ext cx="7778750" cy="5969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990099">
                  <a:gamma/>
                  <a:shade val="46275"/>
                  <a:invGamma/>
                </a:srgbClr>
              </a:gs>
              <a:gs pos="100000">
                <a:srgbClr val="990099"/>
              </a:gs>
            </a:gsLst>
            <a:lin ang="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algn="ctr"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电子商务一诞生就以超常速发展，销售额成倍增长</a:t>
            </a: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179388" y="2060575"/>
            <a:ext cx="381000" cy="381000"/>
          </a:xfrm>
          <a:prstGeom prst="star16">
            <a:avLst>
              <a:gd name="adj" fmla="val 20236"/>
            </a:avLst>
          </a:prstGeom>
          <a:gradFill rotWithShape="0">
            <a:gsLst>
              <a:gs pos="0">
                <a:srgbClr val="FFFF99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160338" y="201613"/>
            <a:ext cx="4267200" cy="525462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国内外电子商务销售情况</a:t>
            </a: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250825" y="4076700"/>
            <a:ext cx="381000" cy="381000"/>
          </a:xfrm>
          <a:prstGeom prst="star16">
            <a:avLst>
              <a:gd name="adj" fmla="val 20236"/>
            </a:avLst>
          </a:prstGeom>
          <a:gradFill rotWithShape="0">
            <a:gsLst>
              <a:gs pos="0">
                <a:srgbClr val="FFFF99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0" y="5445125"/>
            <a:ext cx="381000" cy="381000"/>
          </a:xfrm>
          <a:prstGeom prst="star16">
            <a:avLst>
              <a:gd name="adj" fmla="val 20236"/>
            </a:avLst>
          </a:prstGeom>
          <a:gradFill rotWithShape="0">
            <a:gsLst>
              <a:gs pos="0">
                <a:srgbClr val="FFFF99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358775" y="5445125"/>
            <a:ext cx="8785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zh-CN" altLang="en-US"/>
              <a:t>淘宝网 </a:t>
            </a: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</a:t>
            </a:r>
            <a:r>
              <a:rPr lang="en-US" altLang="zh-CN"/>
              <a:t>11</a:t>
            </a:r>
            <a:r>
              <a:rPr lang="zh-CN" altLang="en-US"/>
              <a:t>日  单日交易额超过</a:t>
            </a:r>
            <a:r>
              <a:rPr lang="en-US" altLang="zh-CN"/>
              <a:t>19.5</a:t>
            </a:r>
            <a:r>
              <a:rPr lang="zh-CN" altLang="en-US"/>
              <a:t>亿元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755650" y="3068638"/>
            <a:ext cx="7705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830" anchor="ctr"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US" altLang="zh-CN"/>
              <a:t>2009</a:t>
            </a:r>
            <a:r>
              <a:rPr lang="zh-CN" altLang="en-US"/>
              <a:t>年中国电子商务交易额达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3.85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万亿 </a:t>
            </a: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755650" y="3592513"/>
            <a:ext cx="7705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830" anchor="ctr"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US" altLang="zh-CN"/>
              <a:t>2010</a:t>
            </a:r>
            <a:r>
              <a:rPr lang="zh-CN" altLang="en-US"/>
              <a:t>年中国电子商务交易额达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4.5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万亿 </a:t>
            </a: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754063" y="4121150"/>
            <a:ext cx="7705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830" anchor="ctr"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US" altLang="zh-CN"/>
              <a:t>2011</a:t>
            </a:r>
            <a:r>
              <a:rPr lang="zh-CN" altLang="en-US"/>
              <a:t>年中国电子商务交易额达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7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万亿 </a:t>
            </a:r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360363" y="5780088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zh-CN" altLang="en-US"/>
              <a:t>淘宝网 </a:t>
            </a:r>
            <a:r>
              <a:rPr lang="en-US" altLang="zh-CN"/>
              <a:t>2011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</a:t>
            </a:r>
            <a:r>
              <a:rPr lang="en-US" altLang="zh-CN"/>
              <a:t>11</a:t>
            </a:r>
            <a:r>
              <a:rPr lang="zh-CN" altLang="en-US"/>
              <a:t>日 单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日交易额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33.6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亿，每秒成交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3.89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万元</a:t>
            </a: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755650" y="4652963"/>
            <a:ext cx="7705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830" anchor="ctr"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US" altLang="zh-CN">
                <a:solidFill>
                  <a:srgbClr val="FFFF00"/>
                </a:solidFill>
              </a:rPr>
              <a:t>2012</a:t>
            </a:r>
            <a:r>
              <a:rPr lang="zh-CN" altLang="en-US">
                <a:solidFill>
                  <a:srgbClr val="FFFF00"/>
                </a:solidFill>
              </a:rPr>
              <a:t>年中国电子商务交易额达 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8.1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万亿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360363" y="6140450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zh-CN" altLang="en-US" dirty="0"/>
              <a:t>淘宝网 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zh-CN" altLang="en-US" dirty="0">
                <a:solidFill>
                  <a:srgbClr val="FFFF00"/>
                </a:solidFill>
              </a:rPr>
              <a:t> 单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日交易额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59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亿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692150"/>
            <a:ext cx="9144000" cy="532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876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b="0">
                <a:solidFill>
                  <a:srgbClr val="FF9900"/>
                </a:solidFill>
              </a:rPr>
              <a:t>●</a:t>
            </a:r>
            <a:r>
              <a:rPr lang="zh-CN" altLang="en-US"/>
              <a:t>第三代：中、小规模集成电路计算机（</a:t>
            </a:r>
            <a:r>
              <a:rPr lang="en-US" altLang="zh-CN"/>
              <a:t>1965-1970</a:t>
            </a:r>
            <a:r>
              <a:rPr lang="zh-CN" altLang="en-US"/>
              <a:t>年）</a:t>
            </a:r>
          </a:p>
        </p:txBody>
      </p:sp>
      <p:sp>
        <p:nvSpPr>
          <p:cNvPr id="8195" name="Text Box 6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6200" y="1797050"/>
            <a:ext cx="88392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800" b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82283" name="Rectangle 11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990600" y="6172200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3300"/>
                    </a:gs>
                    <a:gs pos="100000">
                      <a:schemeClr val="accent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代计算机          中、小规模集成电路计算机</a:t>
            </a:r>
          </a:p>
        </p:txBody>
      </p:sp>
      <p:grpSp>
        <p:nvGrpSpPr>
          <p:cNvPr id="8197" name="Group 19"/>
          <p:cNvGrpSpPr>
            <a:grpSpLocks/>
          </p:cNvGrpSpPr>
          <p:nvPr/>
        </p:nvGrpSpPr>
        <p:grpSpPr bwMode="auto">
          <a:xfrm>
            <a:off x="609600" y="1295400"/>
            <a:ext cx="3352800" cy="3352800"/>
            <a:chOff x="2112" y="810"/>
            <a:chExt cx="2088" cy="2472"/>
          </a:xfrm>
        </p:grpSpPr>
        <p:pic>
          <p:nvPicPr>
            <p:cNvPr id="8199" name="Picture 12" descr="compt-4">
              <a:hlinkClick r:id="" action="ppaction://hlinkshowjump?jump=lastslideviewed"/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30052"/>
                </a:clrFrom>
                <a:clrTo>
                  <a:srgbClr val="03005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979"/>
              <a:ext cx="2088" cy="1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0" name="Picture 14" descr="CRT_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810"/>
              <a:ext cx="1742" cy="1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98" name="Picture 18" descr="A1_07_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95400"/>
            <a:ext cx="3352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6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84138"/>
            <a:ext cx="8856663" cy="66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971550"/>
            <a:ext cx="88900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31242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3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7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电子政务 </a:t>
            </a:r>
          </a:p>
        </p:txBody>
      </p:sp>
      <p:sp>
        <p:nvSpPr>
          <p:cNvPr id="74755" name="Line 4"/>
          <p:cNvSpPr>
            <a:spLocks noChangeShapeType="1"/>
          </p:cNvSpPr>
          <p:nvPr/>
        </p:nvSpPr>
        <p:spPr bwMode="auto">
          <a:xfrm>
            <a:off x="381000" y="609600"/>
            <a:ext cx="26670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023" name="AutoShape 55"/>
          <p:cNvSpPr>
            <a:spLocks noChangeArrowheads="1"/>
          </p:cNvSpPr>
          <p:nvPr/>
        </p:nvSpPr>
        <p:spPr bwMode="auto">
          <a:xfrm>
            <a:off x="227013" y="779463"/>
            <a:ext cx="312578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电子政务发展概况</a:t>
            </a:r>
          </a:p>
        </p:txBody>
      </p:sp>
      <p:sp>
        <p:nvSpPr>
          <p:cNvPr id="84027" name="Text Box 59"/>
          <p:cNvSpPr txBox="1">
            <a:spLocks noChangeArrowheads="1"/>
          </p:cNvSpPr>
          <p:nvPr/>
        </p:nvSpPr>
        <p:spPr bwMode="auto">
          <a:xfrm>
            <a:off x="381000" y="1447800"/>
            <a:ext cx="87630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我国电子政务发展主要经历了以下四大发展阶段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: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办公自动化               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三金工程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政府上网工程             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三网一库</a:t>
            </a:r>
          </a:p>
        </p:txBody>
      </p:sp>
      <p:sp>
        <p:nvSpPr>
          <p:cNvPr id="74758" name="Line 61"/>
          <p:cNvSpPr>
            <a:spLocks noChangeShapeType="1"/>
          </p:cNvSpPr>
          <p:nvPr/>
        </p:nvSpPr>
        <p:spPr bwMode="auto">
          <a:xfrm>
            <a:off x="3375025" y="1066800"/>
            <a:ext cx="5486400" cy="0"/>
          </a:xfrm>
          <a:prstGeom prst="line">
            <a:avLst/>
          </a:prstGeom>
          <a:noFill/>
          <a:ln w="3175" cap="rnd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033" name="AutoShape 65"/>
          <p:cNvSpPr>
            <a:spLocks/>
          </p:cNvSpPr>
          <p:nvPr/>
        </p:nvSpPr>
        <p:spPr bwMode="auto">
          <a:xfrm>
            <a:off x="3276600" y="2098675"/>
            <a:ext cx="5827713" cy="2122488"/>
          </a:xfrm>
          <a:prstGeom prst="borderCallout2">
            <a:avLst>
              <a:gd name="adj1" fmla="val 5384"/>
              <a:gd name="adj2" fmla="val -1306"/>
              <a:gd name="adj3" fmla="val 5384"/>
              <a:gd name="adj4" fmla="val -9315"/>
              <a:gd name="adj5" fmla="val 30440"/>
              <a:gd name="adj6" fmla="val -17380"/>
            </a:avLst>
          </a:prstGeom>
          <a:solidFill>
            <a:srgbClr val="333300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en-US" altLang="zh-CN"/>
              <a:t>1993</a:t>
            </a:r>
            <a:r>
              <a:rPr lang="zh-CN" altLang="en-US"/>
              <a:t>年启动的“金卡、金关、金桥” 工程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/>
              <a:t>金卡：电子货币工程 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/>
              <a:t>金关：国家经济贸易信息网络工程 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/>
              <a:t>金桥：金桥网是国家经济信息技术信息网 </a:t>
            </a:r>
          </a:p>
          <a:p>
            <a:pPr algn="ctr" eaLnBrk="1" hangingPunct="1">
              <a:lnSpc>
                <a:spcPct val="120000"/>
              </a:lnSpc>
            </a:pPr>
            <a:endParaRPr lang="en-US" altLang="zh-CN"/>
          </a:p>
        </p:txBody>
      </p:sp>
      <p:sp>
        <p:nvSpPr>
          <p:cNvPr id="84034" name="AutoShape 66"/>
          <p:cNvSpPr>
            <a:spLocks/>
          </p:cNvSpPr>
          <p:nvPr/>
        </p:nvSpPr>
        <p:spPr bwMode="auto">
          <a:xfrm>
            <a:off x="2771775" y="4437063"/>
            <a:ext cx="6192838" cy="2376487"/>
          </a:xfrm>
          <a:prstGeom prst="borderCallout2">
            <a:avLst>
              <a:gd name="adj1" fmla="val 4810"/>
              <a:gd name="adj2" fmla="val -1231"/>
              <a:gd name="adj3" fmla="val 4810"/>
              <a:gd name="adj4" fmla="val -10921"/>
              <a:gd name="adj5" fmla="val -16769"/>
              <a:gd name="adj6" fmla="val -20662"/>
            </a:avLst>
          </a:prstGeom>
          <a:solidFill>
            <a:srgbClr val="333300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/>
              <a:t>机关内部办公网（简称“内网”）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/>
              <a:t>办公业务资源网（简称“专网”）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/>
              <a:t>公共管理与服务网（简称“外网”）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/>
              <a:t>政府各部门共建共享的电子政务信息资源库</a:t>
            </a:r>
          </a:p>
        </p:txBody>
      </p:sp>
      <p:sp>
        <p:nvSpPr>
          <p:cNvPr id="84036" name="AutoShape 68"/>
          <p:cNvSpPr>
            <a:spLocks/>
          </p:cNvSpPr>
          <p:nvPr/>
        </p:nvSpPr>
        <p:spPr bwMode="auto">
          <a:xfrm>
            <a:off x="1763713" y="4365625"/>
            <a:ext cx="6192837" cy="2376488"/>
          </a:xfrm>
          <a:prstGeom prst="borderCallout2">
            <a:avLst>
              <a:gd name="adj1" fmla="val 4810"/>
              <a:gd name="adj2" fmla="val -1231"/>
              <a:gd name="adj3" fmla="val 4810"/>
              <a:gd name="adj4" fmla="val -4537"/>
              <a:gd name="adj5" fmla="val -36407"/>
              <a:gd name="adj6" fmla="val -7843"/>
            </a:avLst>
          </a:prstGeom>
          <a:solidFill>
            <a:srgbClr val="333300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/>
              <a:t>政府职能上网，在网络上成立一个虚拟的政府。政府上网内容可分为四个部分：政府部门形象上网、组织机构和办事程序上网、相关政策产业信息上网、政府自己的专有信息上网。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8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0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8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27" grpId="0" autoUpdateAnimBg="0"/>
      <p:bldP spid="84033" grpId="0" animBg="1"/>
      <p:bldP spid="84034" grpId="0" animBg="1"/>
      <p:bldP spid="8403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5" name="Text Box 9"/>
          <p:cNvSpPr txBox="1">
            <a:spLocks noChangeArrowheads="1"/>
          </p:cNvSpPr>
          <p:nvPr/>
        </p:nvSpPr>
        <p:spPr bwMode="auto">
          <a:xfrm>
            <a:off x="762000" y="1066800"/>
            <a:ext cx="36576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电子政府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电子采购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电子征税</a:t>
            </a:r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>
            <a:off x="227013" y="304800"/>
            <a:ext cx="282098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电子政务的内容</a:t>
            </a:r>
            <a:r>
              <a:rPr lang="zh-CN" altLang="en-US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</a:p>
        </p:txBody>
      </p:sp>
      <p:sp>
        <p:nvSpPr>
          <p:cNvPr id="75780" name="Line 11"/>
          <p:cNvSpPr>
            <a:spLocks noChangeShapeType="1"/>
          </p:cNvSpPr>
          <p:nvPr/>
        </p:nvSpPr>
        <p:spPr bwMode="auto">
          <a:xfrm>
            <a:off x="3048000" y="587375"/>
            <a:ext cx="5638800" cy="0"/>
          </a:xfrm>
          <a:prstGeom prst="line">
            <a:avLst/>
          </a:prstGeom>
          <a:noFill/>
          <a:ln w="3175" cap="rnd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1" name="Line 12"/>
          <p:cNvSpPr>
            <a:spLocks noChangeShapeType="1"/>
          </p:cNvSpPr>
          <p:nvPr/>
        </p:nvSpPr>
        <p:spPr bwMode="auto">
          <a:xfrm>
            <a:off x="3059113" y="3178175"/>
            <a:ext cx="5583237" cy="0"/>
          </a:xfrm>
          <a:prstGeom prst="line">
            <a:avLst/>
          </a:prstGeom>
          <a:noFill/>
          <a:ln w="3175" cap="rnd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9" name="AutoShape 13"/>
          <p:cNvSpPr>
            <a:spLocks noChangeArrowheads="1"/>
          </p:cNvSpPr>
          <p:nvPr/>
        </p:nvSpPr>
        <p:spPr bwMode="auto">
          <a:xfrm>
            <a:off x="228600" y="2924175"/>
            <a:ext cx="28194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电子政务的模式</a:t>
            </a:r>
          </a:p>
        </p:txBody>
      </p:sp>
      <p:sp>
        <p:nvSpPr>
          <p:cNvPr id="126990" name="Text Box 14"/>
          <p:cNvSpPr txBox="1">
            <a:spLocks noChangeArrowheads="1"/>
          </p:cNvSpPr>
          <p:nvPr/>
        </p:nvSpPr>
        <p:spPr bwMode="auto">
          <a:xfrm>
            <a:off x="646113" y="4005263"/>
            <a:ext cx="7239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G2G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政府对政府的电子政务模式   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G2B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政府对企业的电子政务模式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G2C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政府对公民的电子政务模式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2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5" grpId="0" autoUpdateAnimBg="0"/>
      <p:bldP spid="126990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5" name="AutoShape 25"/>
          <p:cNvSpPr>
            <a:spLocks noChangeArrowheads="1"/>
          </p:cNvSpPr>
          <p:nvPr/>
        </p:nvSpPr>
        <p:spPr bwMode="auto">
          <a:xfrm>
            <a:off x="230188" y="762000"/>
            <a:ext cx="3044825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物联网的概念</a:t>
            </a:r>
          </a:p>
        </p:txBody>
      </p:sp>
      <p:sp>
        <p:nvSpPr>
          <p:cNvPr id="92186" name="AutoShape 26"/>
          <p:cNvSpPr>
            <a:spLocks noChangeArrowheads="1"/>
          </p:cNvSpPr>
          <p:nvPr/>
        </p:nvSpPr>
        <p:spPr bwMode="auto">
          <a:xfrm>
            <a:off x="228600" y="4191000"/>
            <a:ext cx="28956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物联网的应用</a:t>
            </a:r>
          </a:p>
        </p:txBody>
      </p:sp>
      <p:sp>
        <p:nvSpPr>
          <p:cNvPr id="92187" name="Text Box 27"/>
          <p:cNvSpPr txBox="1">
            <a:spLocks noChangeArrowheads="1"/>
          </p:cNvSpPr>
          <p:nvPr/>
        </p:nvSpPr>
        <p:spPr bwMode="auto">
          <a:xfrm>
            <a:off x="0" y="4876800"/>
            <a:ext cx="9144000" cy="1311275"/>
          </a:xfrm>
          <a:prstGeom prst="rect">
            <a:avLst/>
          </a:prstGeom>
          <a:gradFill rotWithShape="0">
            <a:gsLst>
              <a:gs pos="0">
                <a:srgbClr val="8C3D91"/>
              </a:gs>
              <a:gs pos="12000">
                <a:srgbClr val="7005D4"/>
              </a:gs>
              <a:gs pos="30000">
                <a:srgbClr val="181CC7"/>
              </a:gs>
              <a:gs pos="60001">
                <a:srgbClr val="0A128C"/>
              </a:gs>
              <a:gs pos="100000">
                <a:srgbClr val="0000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80000"/>
              </a:lnSpc>
              <a:spcBef>
                <a:spcPct val="50000"/>
              </a:spcBef>
              <a:defRPr/>
            </a:pPr>
            <a:r>
              <a:rPr lang="en-US" altLang="zh-CN" b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● </a:t>
            </a:r>
            <a:r>
              <a:rPr lang="zh-CN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交通管理                  	      </a:t>
            </a:r>
            <a:r>
              <a:rPr lang="zh-CN" altLang="en-US" b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医疗卫生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● </a:t>
            </a:r>
            <a:r>
              <a:rPr lang="zh-CN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公共安全                           </a:t>
            </a:r>
            <a:r>
              <a:rPr lang="zh-CN" altLang="en-US" b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en-US" altLang="zh-CN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……</a:t>
            </a:r>
          </a:p>
        </p:txBody>
      </p:sp>
      <p:sp>
        <p:nvSpPr>
          <p:cNvPr id="92188" name="Text Box 28"/>
          <p:cNvSpPr txBox="1">
            <a:spLocks noChangeArrowheads="1"/>
          </p:cNvSpPr>
          <p:nvPr/>
        </p:nvSpPr>
        <p:spPr bwMode="auto">
          <a:xfrm>
            <a:off x="565150" y="1916113"/>
            <a:ext cx="8534400" cy="2160587"/>
          </a:xfrm>
          <a:prstGeom prst="rect">
            <a:avLst/>
          </a:prstGeom>
          <a:gradFill rotWithShape="0">
            <a:gsLst>
              <a:gs pos="0">
                <a:srgbClr val="008000"/>
              </a:gs>
              <a:gs pos="100000">
                <a:srgbClr val="008000">
                  <a:gamma/>
                  <a:shade val="25882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zh-CN" dirty="0"/>
              <a:t>通过射频识别</a:t>
            </a:r>
            <a:r>
              <a:rPr lang="en-US" altLang="zh-CN" dirty="0"/>
              <a:t>(RFID)</a:t>
            </a:r>
            <a:r>
              <a:rPr lang="zh-CN" altLang="zh-CN" dirty="0"/>
              <a:t>装置、红外感应器、无线传感网、全球定位系统、激光扫描器等信息传感设备，按约定的协议，把任何物品与互联网相连接，进行信息交换和通信，以实现智能化识别、定位、跟踪、监控和管理的一种网络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。 </a:t>
            </a:r>
          </a:p>
        </p:txBody>
      </p:sp>
      <p:sp>
        <p:nvSpPr>
          <p:cNvPr id="92190" name="Text Box 30"/>
          <p:cNvSpPr txBox="1">
            <a:spLocks noChangeArrowheads="1"/>
          </p:cNvSpPr>
          <p:nvPr/>
        </p:nvSpPr>
        <p:spPr bwMode="auto">
          <a:xfrm>
            <a:off x="649288" y="1527175"/>
            <a:ext cx="8418512" cy="461963"/>
          </a:xfrm>
          <a:prstGeom prst="rect">
            <a:avLst/>
          </a:prstGeom>
          <a:gradFill rotWithShape="0">
            <a:gsLst>
              <a:gs pos="0">
                <a:srgbClr val="993300">
                  <a:gamma/>
                  <a:shade val="26275"/>
                  <a:invGamma/>
                </a:srgbClr>
              </a:gs>
              <a:gs pos="100000">
                <a:srgbClr val="9933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zh-CN" dirty="0"/>
              <a:t>是在互联网基础之上的延伸和扩展的一种网络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。</a:t>
            </a:r>
          </a:p>
        </p:txBody>
      </p:sp>
      <p:sp>
        <p:nvSpPr>
          <p:cNvPr id="92191" name="Rectangle 31"/>
          <p:cNvSpPr>
            <a:spLocks noChangeArrowheads="1"/>
          </p:cNvSpPr>
          <p:nvPr/>
        </p:nvSpPr>
        <p:spPr bwMode="auto">
          <a:xfrm>
            <a:off x="76200" y="1527175"/>
            <a:ext cx="573088" cy="2549525"/>
          </a:xfrm>
          <a:prstGeom prst="rect">
            <a:avLst/>
          </a:prstGeom>
          <a:gradFill rotWithShape="0">
            <a:gsLst>
              <a:gs pos="0">
                <a:srgbClr val="CC9900">
                  <a:gamma/>
                  <a:shade val="6275"/>
                  <a:invGamma/>
                </a:srgbClr>
              </a:gs>
              <a:gs pos="50000">
                <a:srgbClr val="CC9900"/>
              </a:gs>
              <a:gs pos="100000">
                <a:srgbClr val="CC9900">
                  <a:gamma/>
                  <a:shade val="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物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联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网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52400"/>
            <a:ext cx="5486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zh-CN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3</a:t>
            </a:r>
            <a:r>
              <a:rPr lang="zh-CN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．</a:t>
            </a:r>
            <a:r>
              <a:rPr lang="en-US" altLang="zh-CN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8  </a:t>
            </a:r>
            <a:r>
              <a:rPr lang="zh-CN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信息社会的扩张</a:t>
            </a:r>
            <a:r>
              <a:rPr lang="en-US" altLang="zh-CN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——</a:t>
            </a:r>
            <a:r>
              <a:rPr lang="zh-CN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物联网 </a:t>
            </a:r>
          </a:p>
        </p:txBody>
      </p:sp>
      <p:sp>
        <p:nvSpPr>
          <p:cNvPr id="76809" name="Line 4"/>
          <p:cNvSpPr>
            <a:spLocks noChangeShapeType="1"/>
          </p:cNvSpPr>
          <p:nvPr/>
        </p:nvSpPr>
        <p:spPr bwMode="auto">
          <a:xfrm>
            <a:off x="447675" y="609600"/>
            <a:ext cx="5132388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0" name="Line 11"/>
          <p:cNvSpPr>
            <a:spLocks noChangeShapeType="1"/>
          </p:cNvSpPr>
          <p:nvPr/>
        </p:nvSpPr>
        <p:spPr bwMode="auto">
          <a:xfrm>
            <a:off x="3275013" y="1023938"/>
            <a:ext cx="5618162" cy="1587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1" name="Line 11"/>
          <p:cNvSpPr>
            <a:spLocks noChangeShapeType="1"/>
          </p:cNvSpPr>
          <p:nvPr/>
        </p:nvSpPr>
        <p:spPr bwMode="auto">
          <a:xfrm>
            <a:off x="3124200" y="4462463"/>
            <a:ext cx="5618163" cy="1587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7" grpId="0" animBg="1" autoUpdateAnimBg="0"/>
      <p:bldP spid="92188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22860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信息安全 </a:t>
            </a:r>
          </a:p>
        </p:txBody>
      </p:sp>
      <p:sp>
        <p:nvSpPr>
          <p:cNvPr id="77827" name="Line 4"/>
          <p:cNvSpPr>
            <a:spLocks noChangeShapeType="1"/>
          </p:cNvSpPr>
          <p:nvPr/>
        </p:nvSpPr>
        <p:spPr bwMode="auto">
          <a:xfrm>
            <a:off x="392113" y="609600"/>
            <a:ext cx="21336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1" name="Rectangle 51"/>
          <p:cNvSpPr>
            <a:spLocks noChangeArrowheads="1"/>
          </p:cNvSpPr>
          <p:nvPr/>
        </p:nvSpPr>
        <p:spPr bwMode="auto">
          <a:xfrm>
            <a:off x="381000" y="7620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计算机病毒 </a:t>
            </a:r>
          </a:p>
        </p:txBody>
      </p:sp>
      <p:sp>
        <p:nvSpPr>
          <p:cNvPr id="77829" name="Line 52"/>
          <p:cNvSpPr>
            <a:spLocks noChangeShapeType="1"/>
          </p:cNvSpPr>
          <p:nvPr/>
        </p:nvSpPr>
        <p:spPr bwMode="auto">
          <a:xfrm>
            <a:off x="381000" y="1219200"/>
            <a:ext cx="28956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6" name="AutoShape 56"/>
          <p:cNvSpPr>
            <a:spLocks noChangeArrowheads="1"/>
          </p:cNvSpPr>
          <p:nvPr/>
        </p:nvSpPr>
        <p:spPr bwMode="auto">
          <a:xfrm>
            <a:off x="153988" y="1295400"/>
            <a:ext cx="3122612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计算机病毒的起源</a:t>
            </a:r>
          </a:p>
        </p:txBody>
      </p:sp>
      <p:sp>
        <p:nvSpPr>
          <p:cNvPr id="122939" name="Text Box 59"/>
          <p:cNvSpPr txBox="1">
            <a:spLocks noChangeArrowheads="1"/>
          </p:cNvSpPr>
          <p:nvPr/>
        </p:nvSpPr>
        <p:spPr bwMode="auto">
          <a:xfrm>
            <a:off x="38100" y="1981200"/>
            <a:ext cx="5295900" cy="2100263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世纪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40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年代，冯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诺依曼提出了计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算机程序能够在内存中自我复制的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观点，这种观点即已把病毒程序的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轮廓勾勒出来。</a:t>
            </a:r>
          </a:p>
        </p:txBody>
      </p:sp>
      <p:grpSp>
        <p:nvGrpSpPr>
          <p:cNvPr id="77832" name="Group 62"/>
          <p:cNvGrpSpPr>
            <a:grpSpLocks/>
          </p:cNvGrpSpPr>
          <p:nvPr/>
        </p:nvGrpSpPr>
        <p:grpSpPr bwMode="auto">
          <a:xfrm>
            <a:off x="5867400" y="1524000"/>
            <a:ext cx="3009900" cy="3946525"/>
            <a:chOff x="3696" y="1296"/>
            <a:chExt cx="1896" cy="2486"/>
          </a:xfrm>
        </p:grpSpPr>
        <p:graphicFrame>
          <p:nvGraphicFramePr>
            <p:cNvPr id="77833" name="Object 63"/>
            <p:cNvGraphicFramePr>
              <a:graphicFrameLocks/>
            </p:cNvGraphicFramePr>
            <p:nvPr/>
          </p:nvGraphicFramePr>
          <p:xfrm>
            <a:off x="3888" y="1296"/>
            <a:ext cx="1457" cy="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35" name="Image" r:id="rId3" imgW="2742857" imgH="3523810" progId="Photoshop.Image.3">
                    <p:embed/>
                  </p:oleObj>
                </mc:Choice>
                <mc:Fallback>
                  <p:oleObj name="Image" r:id="rId3" imgW="2742857" imgH="3523810" progId="Photoshop.Image.3">
                    <p:embed/>
                    <p:pic>
                      <p:nvPicPr>
                        <p:cNvPr id="0" name="Object 6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296"/>
                          <a:ext cx="1457" cy="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834" name="Rectangle 64"/>
            <p:cNvSpPr>
              <a:spLocks noChangeArrowheads="1"/>
            </p:cNvSpPr>
            <p:nvPr/>
          </p:nvSpPr>
          <p:spPr bwMode="auto">
            <a:xfrm>
              <a:off x="3696" y="3264"/>
              <a:ext cx="189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defTabSz="762000"/>
              <a:r>
                <a:rPr lang="en-US" altLang="zh-CN">
                  <a:latin typeface="Arial" pitchFamily="34" charset="0"/>
                  <a:ea typeface="幼圆" pitchFamily="49" charset="-122"/>
                </a:rPr>
                <a:t>John von Neumann</a:t>
              </a:r>
            </a:p>
            <a:p>
              <a:pPr algn="ctr" defTabSz="762000"/>
              <a:r>
                <a:rPr lang="zh-CN" altLang="en-US">
                  <a:latin typeface="Arial" pitchFamily="34" charset="0"/>
                  <a:ea typeface="幼圆" pitchFamily="49" charset="-122"/>
                </a:rPr>
                <a:t>冯</a:t>
              </a:r>
              <a:r>
                <a:rPr lang="zh-CN" altLang="en-US">
                  <a:latin typeface="Arial" pitchFamily="34" charset="0"/>
                  <a:ea typeface="幼圆" pitchFamily="49" charset="-122"/>
                  <a:sym typeface="Symbol" pitchFamily="18" charset="2"/>
                </a:rPr>
                <a:t></a:t>
              </a:r>
              <a:r>
                <a:rPr lang="zh-CN" altLang="en-US">
                  <a:latin typeface="Arial" pitchFamily="34" charset="0"/>
                  <a:ea typeface="幼圆" pitchFamily="49" charset="-122"/>
                </a:rPr>
                <a:t>诺依曼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9" grpId="0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7" name="Text Box 7"/>
          <p:cNvSpPr txBox="1">
            <a:spLocks noChangeArrowheads="1"/>
          </p:cNvSpPr>
          <p:nvPr/>
        </p:nvSpPr>
        <p:spPr bwMode="auto">
          <a:xfrm>
            <a:off x="152400" y="4114800"/>
            <a:ext cx="8991600" cy="457200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1988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年，各种病毒开始大肆流行。</a:t>
            </a:r>
          </a:p>
        </p:txBody>
      </p:sp>
      <p:sp>
        <p:nvSpPr>
          <p:cNvPr id="184329" name="Text Box 9"/>
          <p:cNvSpPr txBox="1">
            <a:spLocks noChangeArrowheads="1"/>
          </p:cNvSpPr>
          <p:nvPr/>
        </p:nvSpPr>
        <p:spPr bwMode="auto">
          <a:xfrm>
            <a:off x="76200" y="228600"/>
            <a:ext cx="9067800" cy="2124075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20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世纪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70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年代，一位作家在科幻小说中构思出了世界上第一个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“计算机病毒”，一种能够自我复制，可以从一台计算机传染到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另一台计算机，利用通信渠道进行传播的计算机程序。这实际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上是计算机病毒的思想基础。</a:t>
            </a:r>
          </a:p>
        </p:txBody>
      </p:sp>
      <p:sp>
        <p:nvSpPr>
          <p:cNvPr id="184330" name="Text Box 10"/>
          <p:cNvSpPr txBox="1">
            <a:spLocks noChangeArrowheads="1"/>
          </p:cNvSpPr>
          <p:nvPr/>
        </p:nvSpPr>
        <p:spPr bwMode="auto">
          <a:xfrm>
            <a:off x="152400" y="2819400"/>
            <a:ext cx="8991600" cy="1004888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66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1987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月，世界上第一例计算机病毒（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Brain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）被发现，计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 算机病毒由幻想变成了现实。随后，其他病毒也相继出现。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84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84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7" grpId="0" animBg="1" autoUpdateAnimBg="0"/>
      <p:bldP spid="184329" grpId="0" animBg="1" autoUpdateAnimBg="0"/>
      <p:bldP spid="184330" grpId="0" animBg="1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152400" y="152400"/>
            <a:ext cx="88392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按破坏性可分为良性病毒、恶性病毒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按传染方式可分为引导型病毒、文件型病毒、混合型病毒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按链结方式可分为源码型病毒、嵌入型病毒、外壳型病毒、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 系统型病毒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按传播媒介可分为单机型病毒、网络型病毒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宏病毒和脚本病毒是最近出现的新型病毒。</a:t>
            </a:r>
          </a:p>
        </p:txBody>
      </p:sp>
      <p:sp>
        <p:nvSpPr>
          <p:cNvPr id="159753" name="AutoShape 9"/>
          <p:cNvSpPr>
            <a:spLocks noChangeArrowheads="1"/>
          </p:cNvSpPr>
          <p:nvPr/>
        </p:nvSpPr>
        <p:spPr bwMode="auto">
          <a:xfrm>
            <a:off x="152400" y="125413"/>
            <a:ext cx="33528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计算机病毒的类型</a:t>
            </a:r>
          </a:p>
        </p:txBody>
      </p:sp>
      <p:sp>
        <p:nvSpPr>
          <p:cNvPr id="159756" name="AutoShape 12"/>
          <p:cNvSpPr>
            <a:spLocks noChangeArrowheads="1"/>
          </p:cNvSpPr>
          <p:nvPr/>
        </p:nvSpPr>
        <p:spPr bwMode="auto">
          <a:xfrm>
            <a:off x="152400" y="4038600"/>
            <a:ext cx="32004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计算机病毒的特点</a:t>
            </a:r>
          </a:p>
        </p:txBody>
      </p:sp>
      <p:sp>
        <p:nvSpPr>
          <p:cNvPr id="159757" name="Text Box 13"/>
          <p:cNvSpPr txBox="1">
            <a:spLocks noChangeArrowheads="1"/>
          </p:cNvSpPr>
          <p:nvPr/>
        </p:nvSpPr>
        <p:spPr bwMode="auto">
          <a:xfrm>
            <a:off x="228600" y="4876800"/>
            <a:ext cx="74676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传染性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隐蔽性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潜伏性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破坏性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寄生性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触发性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0" grpId="0" autoUpdateAnimBg="0"/>
      <p:bldP spid="159757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3" name="Text Box 7"/>
          <p:cNvSpPr txBox="1">
            <a:spLocks noChangeArrowheads="1"/>
          </p:cNvSpPr>
          <p:nvPr/>
        </p:nvSpPr>
        <p:spPr bwMode="auto">
          <a:xfrm>
            <a:off x="76200" y="2495550"/>
            <a:ext cx="8915400" cy="2757488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endParaRPr lang="en-US" altLang="zh-CN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endParaRPr lang="en-US" altLang="zh-CN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反应迟钝            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运行速度变慢                  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打开或关闭窗口慢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打开或保存文件慢           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自己重新启动     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经常死机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屏幕上出现莫名其妙的信息等。</a:t>
            </a:r>
          </a:p>
        </p:txBody>
      </p:sp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457200" y="1106488"/>
            <a:ext cx="83820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盘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盗版光盘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计算机网络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电子邮件</a:t>
            </a:r>
          </a:p>
        </p:txBody>
      </p:sp>
      <p:sp>
        <p:nvSpPr>
          <p:cNvPr id="132100" name="AutoShape 4"/>
          <p:cNvSpPr>
            <a:spLocks noChangeArrowheads="1"/>
          </p:cNvSpPr>
          <p:nvPr/>
        </p:nvSpPr>
        <p:spPr bwMode="auto">
          <a:xfrm>
            <a:off x="152400" y="454025"/>
            <a:ext cx="37338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计算机病毒的传播渠道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132101" name="AutoShape 5"/>
          <p:cNvSpPr>
            <a:spLocks noChangeArrowheads="1"/>
          </p:cNvSpPr>
          <p:nvPr/>
        </p:nvSpPr>
        <p:spPr bwMode="auto">
          <a:xfrm>
            <a:off x="152400" y="2825750"/>
            <a:ext cx="35052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计算机中毒后的症状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3" grpId="0" animBg="1" autoUpdateAnimBg="0"/>
      <p:bldP spid="132099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2"/>
          <p:cNvSpPr txBox="1">
            <a:spLocks noChangeArrowheads="1"/>
          </p:cNvSpPr>
          <p:nvPr/>
        </p:nvSpPr>
        <p:spPr bwMode="auto">
          <a:xfrm>
            <a:off x="76200" y="304800"/>
            <a:ext cx="8915400" cy="5167313"/>
          </a:xfrm>
          <a:prstGeom prst="rect">
            <a:avLst/>
          </a:prstGeom>
          <a:solidFill>
            <a:srgbClr val="00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30000"/>
              </a:lnSpc>
              <a:spcBef>
                <a:spcPct val="50000"/>
              </a:spcBef>
              <a:defRPr/>
            </a:pPr>
            <a:endParaRPr lang="en-US" altLang="zh-CN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不使用盗版软件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软盘、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盘要写保护     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给系统打补丁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使用正版杀毒软件    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及时升级杀毒软件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定期查毒</a:t>
            </a:r>
            <a:endParaRPr lang="zh-CN" altLang="en-US" b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安装病毒防火墙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拷入文件前先查毒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从网络上下栽文件要慎重           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不轻易打开来历不明的电子邮件         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发现病毒后立即杀灭，以防扩散。 </a:t>
            </a:r>
          </a:p>
        </p:txBody>
      </p:sp>
      <p:sp>
        <p:nvSpPr>
          <p:cNvPr id="177159" name="AutoShape 7"/>
          <p:cNvSpPr>
            <a:spLocks noChangeArrowheads="1"/>
          </p:cNvSpPr>
          <p:nvPr/>
        </p:nvSpPr>
        <p:spPr bwMode="auto">
          <a:xfrm>
            <a:off x="100013" y="296863"/>
            <a:ext cx="317658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计算机病毒的防范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4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第四代：大规模和超大规模集成电路计算机（自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1971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年开始）</a:t>
            </a:r>
          </a:p>
        </p:txBody>
      </p:sp>
      <p:sp>
        <p:nvSpPr>
          <p:cNvPr id="9219" name="Text Box 6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6200" y="1797050"/>
            <a:ext cx="88392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800" b="0">
                <a:solidFill>
                  <a:schemeClr val="tx1"/>
                </a:solidFill>
              </a:rPr>
              <a:t>      </a:t>
            </a:r>
          </a:p>
        </p:txBody>
      </p:sp>
      <p:pic>
        <p:nvPicPr>
          <p:cNvPr id="9220" name="Picture 11" descr="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733800" cy="293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12" descr="A1_08_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57400"/>
            <a:ext cx="3733800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AutoShape 2"/>
          <p:cNvSpPr>
            <a:spLocks noChangeArrowheads="1"/>
          </p:cNvSpPr>
          <p:nvPr/>
        </p:nvSpPr>
        <p:spPr bwMode="auto">
          <a:xfrm>
            <a:off x="38100" y="258763"/>
            <a:ext cx="34671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常用的反病毒软件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533400" y="1047750"/>
            <a:ext cx="624840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sz="2800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瑞星杀毒软件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V17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sz="2800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卡巴斯基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金山毒霸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11</a:t>
            </a: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360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安全卫士</a:t>
            </a:r>
            <a:endParaRPr lang="zh-CN" altLang="en-US" sz="2800" b="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US" altLang="zh-CN" sz="2800" b="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30480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防火墙技术</a:t>
            </a:r>
          </a:p>
        </p:txBody>
      </p:sp>
      <p:sp>
        <p:nvSpPr>
          <p:cNvPr id="83971" name="Line 3"/>
          <p:cNvSpPr>
            <a:spLocks noChangeShapeType="1"/>
          </p:cNvSpPr>
          <p:nvPr/>
        </p:nvSpPr>
        <p:spPr bwMode="auto">
          <a:xfrm>
            <a:off x="304800" y="762000"/>
            <a:ext cx="29718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3972" name="Group 42"/>
          <p:cNvGrpSpPr>
            <a:grpSpLocks/>
          </p:cNvGrpSpPr>
          <p:nvPr/>
        </p:nvGrpSpPr>
        <p:grpSpPr bwMode="auto">
          <a:xfrm>
            <a:off x="1295400" y="3200400"/>
            <a:ext cx="6096000" cy="3046413"/>
            <a:chOff x="816" y="2016"/>
            <a:chExt cx="3840" cy="1919"/>
          </a:xfrm>
        </p:grpSpPr>
        <p:sp>
          <p:nvSpPr>
            <p:cNvPr id="83978" name="Rectangle 6" descr="对角砖形"/>
            <p:cNvSpPr>
              <a:spLocks noChangeArrowheads="1"/>
            </p:cNvSpPr>
            <p:nvPr/>
          </p:nvSpPr>
          <p:spPr bwMode="auto">
            <a:xfrm>
              <a:off x="2446" y="2182"/>
              <a:ext cx="326" cy="1084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3979" name="Line 7"/>
            <p:cNvSpPr>
              <a:spLocks noChangeShapeType="1"/>
            </p:cNvSpPr>
            <p:nvPr/>
          </p:nvSpPr>
          <p:spPr bwMode="auto">
            <a:xfrm>
              <a:off x="3189" y="2683"/>
              <a:ext cx="236" cy="0"/>
            </a:xfrm>
            <a:prstGeom prst="line">
              <a:avLst/>
            </a:prstGeom>
            <a:noFill/>
            <a:ln w="1587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0" name="Line 8"/>
            <p:cNvSpPr>
              <a:spLocks noChangeShapeType="1"/>
            </p:cNvSpPr>
            <p:nvPr/>
          </p:nvSpPr>
          <p:spPr bwMode="auto">
            <a:xfrm>
              <a:off x="3189" y="2875"/>
              <a:ext cx="236" cy="0"/>
            </a:xfrm>
            <a:prstGeom prst="line">
              <a:avLst/>
            </a:prstGeom>
            <a:noFill/>
            <a:ln w="1587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1" name="Line 9"/>
            <p:cNvSpPr>
              <a:spLocks noChangeShapeType="1"/>
            </p:cNvSpPr>
            <p:nvPr/>
          </p:nvSpPr>
          <p:spPr bwMode="auto">
            <a:xfrm>
              <a:off x="3189" y="3160"/>
              <a:ext cx="671" cy="0"/>
            </a:xfrm>
            <a:prstGeom prst="line">
              <a:avLst/>
            </a:prstGeom>
            <a:noFill/>
            <a:ln w="1587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2" name="Line 10"/>
            <p:cNvSpPr>
              <a:spLocks noChangeShapeType="1"/>
            </p:cNvSpPr>
            <p:nvPr/>
          </p:nvSpPr>
          <p:spPr bwMode="auto">
            <a:xfrm>
              <a:off x="3189" y="2523"/>
              <a:ext cx="236" cy="0"/>
            </a:xfrm>
            <a:prstGeom prst="line">
              <a:avLst/>
            </a:prstGeom>
            <a:noFill/>
            <a:ln w="1587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3" name="Line 11"/>
            <p:cNvSpPr>
              <a:spLocks noChangeShapeType="1"/>
            </p:cNvSpPr>
            <p:nvPr/>
          </p:nvSpPr>
          <p:spPr bwMode="auto">
            <a:xfrm>
              <a:off x="3189" y="3011"/>
              <a:ext cx="236" cy="0"/>
            </a:xfrm>
            <a:prstGeom prst="line">
              <a:avLst/>
            </a:prstGeom>
            <a:noFill/>
            <a:ln w="1587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4" name="Line 12"/>
            <p:cNvSpPr>
              <a:spLocks noChangeShapeType="1"/>
            </p:cNvSpPr>
            <p:nvPr/>
          </p:nvSpPr>
          <p:spPr bwMode="auto">
            <a:xfrm>
              <a:off x="3189" y="2349"/>
              <a:ext cx="236" cy="0"/>
            </a:xfrm>
            <a:prstGeom prst="line">
              <a:avLst/>
            </a:prstGeom>
            <a:noFill/>
            <a:ln w="1587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5" name="Line 13"/>
            <p:cNvSpPr>
              <a:spLocks noChangeShapeType="1"/>
            </p:cNvSpPr>
            <p:nvPr/>
          </p:nvSpPr>
          <p:spPr bwMode="auto">
            <a:xfrm>
              <a:off x="2664" y="2692"/>
              <a:ext cx="453" cy="0"/>
            </a:xfrm>
            <a:prstGeom prst="line">
              <a:avLst/>
            </a:prstGeom>
            <a:noFill/>
            <a:ln w="1587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6" name="Line 14"/>
            <p:cNvSpPr>
              <a:spLocks noChangeShapeType="1"/>
            </p:cNvSpPr>
            <p:nvPr/>
          </p:nvSpPr>
          <p:spPr bwMode="auto">
            <a:xfrm>
              <a:off x="1912" y="2692"/>
              <a:ext cx="543" cy="0"/>
            </a:xfrm>
            <a:prstGeom prst="line">
              <a:avLst/>
            </a:prstGeom>
            <a:noFill/>
            <a:ln w="1587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79" name="Text Box 15"/>
            <p:cNvSpPr txBox="1">
              <a:spLocks noChangeArrowheads="1"/>
            </p:cNvSpPr>
            <p:nvPr/>
          </p:nvSpPr>
          <p:spPr bwMode="auto">
            <a:xfrm>
              <a:off x="2990" y="2309"/>
              <a:ext cx="218" cy="89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/>
            <a:lstStyle/>
            <a:p>
              <a:pPr algn="ctr">
                <a:defRPr/>
              </a:pPr>
              <a:r>
                <a:rPr kumimoji="0"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内  部  网</a:t>
              </a:r>
            </a:p>
          </p:txBody>
        </p:sp>
        <p:sp>
          <p:nvSpPr>
            <p:cNvPr id="139280" name="AutoShape 16"/>
            <p:cNvSpPr>
              <a:spLocks noChangeArrowheads="1"/>
            </p:cNvSpPr>
            <p:nvPr/>
          </p:nvSpPr>
          <p:spPr bwMode="auto">
            <a:xfrm>
              <a:off x="816" y="2501"/>
              <a:ext cx="1196" cy="510"/>
            </a:xfrm>
            <a:prstGeom prst="cloudCallout">
              <a:avLst>
                <a:gd name="adj1" fmla="val -12120"/>
                <a:gd name="adj2" fmla="val 2123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kumimoji="0" lang="en-US" altLang="zh-CN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Internet</a:t>
              </a:r>
            </a:p>
          </p:txBody>
        </p:sp>
        <p:sp>
          <p:nvSpPr>
            <p:cNvPr id="139281" name="Text Box 17"/>
            <p:cNvSpPr txBox="1">
              <a:spLocks noChangeArrowheads="1"/>
            </p:cNvSpPr>
            <p:nvPr/>
          </p:nvSpPr>
          <p:spPr bwMode="auto">
            <a:xfrm>
              <a:off x="2022" y="3744"/>
              <a:ext cx="114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defRPr/>
              </a:pPr>
              <a:r>
                <a:rPr kumimoji="0"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kumimoji="0"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防火墙示意图</a:t>
              </a:r>
            </a:p>
          </p:txBody>
        </p:sp>
        <p:sp>
          <p:nvSpPr>
            <p:cNvPr id="139282" name="Text Box 18"/>
            <p:cNvSpPr txBox="1">
              <a:spLocks noChangeArrowheads="1"/>
            </p:cNvSpPr>
            <p:nvPr/>
          </p:nvSpPr>
          <p:spPr bwMode="auto">
            <a:xfrm>
              <a:off x="2483" y="2437"/>
              <a:ext cx="217" cy="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/>
            <a:lstStyle/>
            <a:p>
              <a:pPr algn="ctr">
                <a:defRPr/>
              </a:pPr>
              <a:r>
                <a:rPr kumimoji="0" lang="zh-CN" altLang="en-US" sz="20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防 火 墙</a:t>
              </a:r>
            </a:p>
          </p:txBody>
        </p:sp>
        <p:grpSp>
          <p:nvGrpSpPr>
            <p:cNvPr id="83991" name="Group 19"/>
            <p:cNvGrpSpPr>
              <a:grpSpLocks/>
            </p:cNvGrpSpPr>
            <p:nvPr/>
          </p:nvGrpSpPr>
          <p:grpSpPr bwMode="auto">
            <a:xfrm>
              <a:off x="3398" y="2972"/>
              <a:ext cx="172" cy="115"/>
              <a:chOff x="4800" y="7524"/>
              <a:chExt cx="285" cy="282"/>
            </a:xfrm>
          </p:grpSpPr>
          <p:sp>
            <p:nvSpPr>
              <p:cNvPr id="84009" name="Text Box 20"/>
              <p:cNvSpPr txBox="1">
                <a:spLocks noChangeArrowheads="1"/>
              </p:cNvSpPr>
              <p:nvPr/>
            </p:nvSpPr>
            <p:spPr bwMode="auto">
              <a:xfrm>
                <a:off x="4860" y="7524"/>
                <a:ext cx="180" cy="156"/>
              </a:xfrm>
              <a:prstGeom prst="rect">
                <a:avLst/>
              </a:prstGeom>
              <a:solidFill>
                <a:srgbClr val="000080"/>
              </a:solidFill>
              <a:ln w="15875">
                <a:solidFill>
                  <a:srgbClr val="3333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010" name="Text Box 21"/>
              <p:cNvSpPr txBox="1">
                <a:spLocks noChangeArrowheads="1"/>
              </p:cNvSpPr>
              <p:nvPr/>
            </p:nvSpPr>
            <p:spPr bwMode="auto">
              <a:xfrm>
                <a:off x="4800" y="7710"/>
                <a:ext cx="285" cy="96"/>
              </a:xfrm>
              <a:prstGeom prst="rect">
                <a:avLst/>
              </a:prstGeom>
              <a:solidFill>
                <a:srgbClr val="C0C0C0"/>
              </a:solidFill>
              <a:ln w="635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992" name="Group 22"/>
            <p:cNvGrpSpPr>
              <a:grpSpLocks/>
            </p:cNvGrpSpPr>
            <p:nvPr/>
          </p:nvGrpSpPr>
          <p:grpSpPr bwMode="auto">
            <a:xfrm>
              <a:off x="3398" y="2310"/>
              <a:ext cx="172" cy="115"/>
              <a:chOff x="4800" y="7524"/>
              <a:chExt cx="285" cy="282"/>
            </a:xfrm>
          </p:grpSpPr>
          <p:sp>
            <p:nvSpPr>
              <p:cNvPr id="84007" name="Text Box 23"/>
              <p:cNvSpPr txBox="1">
                <a:spLocks noChangeArrowheads="1"/>
              </p:cNvSpPr>
              <p:nvPr/>
            </p:nvSpPr>
            <p:spPr bwMode="auto">
              <a:xfrm>
                <a:off x="4860" y="7524"/>
                <a:ext cx="180" cy="156"/>
              </a:xfrm>
              <a:prstGeom prst="rect">
                <a:avLst/>
              </a:prstGeom>
              <a:solidFill>
                <a:srgbClr val="000080"/>
              </a:solidFill>
              <a:ln w="15875">
                <a:solidFill>
                  <a:srgbClr val="3333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008" name="Text Box 24"/>
              <p:cNvSpPr txBox="1">
                <a:spLocks noChangeArrowheads="1"/>
              </p:cNvSpPr>
              <p:nvPr/>
            </p:nvSpPr>
            <p:spPr bwMode="auto">
              <a:xfrm>
                <a:off x="4800" y="7710"/>
                <a:ext cx="285" cy="96"/>
              </a:xfrm>
              <a:prstGeom prst="rect">
                <a:avLst/>
              </a:prstGeom>
              <a:solidFill>
                <a:srgbClr val="C0C0C0"/>
              </a:solidFill>
              <a:ln w="635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993" name="Group 25"/>
            <p:cNvGrpSpPr>
              <a:grpSpLocks/>
            </p:cNvGrpSpPr>
            <p:nvPr/>
          </p:nvGrpSpPr>
          <p:grpSpPr bwMode="auto">
            <a:xfrm>
              <a:off x="3398" y="2474"/>
              <a:ext cx="172" cy="115"/>
              <a:chOff x="4800" y="7524"/>
              <a:chExt cx="285" cy="282"/>
            </a:xfrm>
          </p:grpSpPr>
          <p:sp>
            <p:nvSpPr>
              <p:cNvPr id="84005" name="Text Box 26"/>
              <p:cNvSpPr txBox="1">
                <a:spLocks noChangeArrowheads="1"/>
              </p:cNvSpPr>
              <p:nvPr/>
            </p:nvSpPr>
            <p:spPr bwMode="auto">
              <a:xfrm>
                <a:off x="4860" y="7524"/>
                <a:ext cx="180" cy="156"/>
              </a:xfrm>
              <a:prstGeom prst="rect">
                <a:avLst/>
              </a:prstGeom>
              <a:solidFill>
                <a:srgbClr val="000080"/>
              </a:solidFill>
              <a:ln w="15875">
                <a:solidFill>
                  <a:srgbClr val="3333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006" name="Text Box 27"/>
              <p:cNvSpPr txBox="1">
                <a:spLocks noChangeArrowheads="1"/>
              </p:cNvSpPr>
              <p:nvPr/>
            </p:nvSpPr>
            <p:spPr bwMode="auto">
              <a:xfrm>
                <a:off x="4800" y="7710"/>
                <a:ext cx="285" cy="96"/>
              </a:xfrm>
              <a:prstGeom prst="rect">
                <a:avLst/>
              </a:prstGeom>
              <a:solidFill>
                <a:srgbClr val="C0C0C0"/>
              </a:solidFill>
              <a:ln w="635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994" name="Group 28"/>
            <p:cNvGrpSpPr>
              <a:grpSpLocks/>
            </p:cNvGrpSpPr>
            <p:nvPr/>
          </p:nvGrpSpPr>
          <p:grpSpPr bwMode="auto">
            <a:xfrm>
              <a:off x="3398" y="2635"/>
              <a:ext cx="172" cy="115"/>
              <a:chOff x="4800" y="7524"/>
              <a:chExt cx="285" cy="282"/>
            </a:xfrm>
          </p:grpSpPr>
          <p:sp>
            <p:nvSpPr>
              <p:cNvPr id="84003" name="Text Box 29"/>
              <p:cNvSpPr txBox="1">
                <a:spLocks noChangeArrowheads="1"/>
              </p:cNvSpPr>
              <p:nvPr/>
            </p:nvSpPr>
            <p:spPr bwMode="auto">
              <a:xfrm>
                <a:off x="4860" y="7524"/>
                <a:ext cx="180" cy="156"/>
              </a:xfrm>
              <a:prstGeom prst="rect">
                <a:avLst/>
              </a:prstGeom>
              <a:solidFill>
                <a:srgbClr val="000080"/>
              </a:solidFill>
              <a:ln w="15875">
                <a:solidFill>
                  <a:srgbClr val="3333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004" name="Text Box 30"/>
              <p:cNvSpPr txBox="1">
                <a:spLocks noChangeArrowheads="1"/>
              </p:cNvSpPr>
              <p:nvPr/>
            </p:nvSpPr>
            <p:spPr bwMode="auto">
              <a:xfrm>
                <a:off x="4800" y="7710"/>
                <a:ext cx="285" cy="96"/>
              </a:xfrm>
              <a:prstGeom prst="rect">
                <a:avLst/>
              </a:prstGeom>
              <a:solidFill>
                <a:srgbClr val="C0C0C0"/>
              </a:solidFill>
              <a:ln w="635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995" name="Group 31"/>
            <p:cNvGrpSpPr>
              <a:grpSpLocks/>
            </p:cNvGrpSpPr>
            <p:nvPr/>
          </p:nvGrpSpPr>
          <p:grpSpPr bwMode="auto">
            <a:xfrm>
              <a:off x="3398" y="2826"/>
              <a:ext cx="172" cy="115"/>
              <a:chOff x="4800" y="7524"/>
              <a:chExt cx="285" cy="282"/>
            </a:xfrm>
          </p:grpSpPr>
          <p:sp>
            <p:nvSpPr>
              <p:cNvPr id="84001" name="Text Box 32"/>
              <p:cNvSpPr txBox="1">
                <a:spLocks noChangeArrowheads="1"/>
              </p:cNvSpPr>
              <p:nvPr/>
            </p:nvSpPr>
            <p:spPr bwMode="auto">
              <a:xfrm>
                <a:off x="4860" y="7524"/>
                <a:ext cx="180" cy="156"/>
              </a:xfrm>
              <a:prstGeom prst="rect">
                <a:avLst/>
              </a:prstGeom>
              <a:solidFill>
                <a:srgbClr val="000080"/>
              </a:solidFill>
              <a:ln w="15875">
                <a:solidFill>
                  <a:srgbClr val="3333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002" name="Text Box 33"/>
              <p:cNvSpPr txBox="1">
                <a:spLocks noChangeArrowheads="1"/>
              </p:cNvSpPr>
              <p:nvPr/>
            </p:nvSpPr>
            <p:spPr bwMode="auto">
              <a:xfrm>
                <a:off x="4800" y="7710"/>
                <a:ext cx="285" cy="96"/>
              </a:xfrm>
              <a:prstGeom prst="rect">
                <a:avLst/>
              </a:prstGeom>
              <a:solidFill>
                <a:srgbClr val="C0C0C0"/>
              </a:solidFill>
              <a:ln w="635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996" name="Group 34"/>
            <p:cNvGrpSpPr>
              <a:grpSpLocks/>
            </p:cNvGrpSpPr>
            <p:nvPr/>
          </p:nvGrpSpPr>
          <p:grpSpPr bwMode="auto">
            <a:xfrm>
              <a:off x="3814" y="3066"/>
              <a:ext cx="245" cy="218"/>
              <a:chOff x="4800" y="7524"/>
              <a:chExt cx="285" cy="282"/>
            </a:xfrm>
          </p:grpSpPr>
          <p:sp>
            <p:nvSpPr>
              <p:cNvPr id="83999" name="Text Box 35"/>
              <p:cNvSpPr txBox="1">
                <a:spLocks noChangeArrowheads="1"/>
              </p:cNvSpPr>
              <p:nvPr/>
            </p:nvSpPr>
            <p:spPr bwMode="auto">
              <a:xfrm>
                <a:off x="4860" y="7524"/>
                <a:ext cx="180" cy="156"/>
              </a:xfrm>
              <a:prstGeom prst="rect">
                <a:avLst/>
              </a:prstGeom>
              <a:solidFill>
                <a:srgbClr val="000080"/>
              </a:solidFill>
              <a:ln w="15875">
                <a:solidFill>
                  <a:srgbClr val="3333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000" name="Text Box 36"/>
              <p:cNvSpPr txBox="1">
                <a:spLocks noChangeArrowheads="1"/>
              </p:cNvSpPr>
              <p:nvPr/>
            </p:nvSpPr>
            <p:spPr bwMode="auto">
              <a:xfrm>
                <a:off x="4800" y="7710"/>
                <a:ext cx="285" cy="96"/>
              </a:xfrm>
              <a:prstGeom prst="rect">
                <a:avLst/>
              </a:prstGeom>
              <a:solidFill>
                <a:srgbClr val="C0C0C0"/>
              </a:solidFill>
              <a:ln w="635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bg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endParaRPr kumimoji="0" lang="zh-CN" altLang="zh-CN" sz="1000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301" name="AutoShape 37"/>
            <p:cNvSpPr>
              <a:spLocks noChangeArrowheads="1"/>
            </p:cNvSpPr>
            <p:nvPr/>
          </p:nvSpPr>
          <p:spPr bwMode="auto">
            <a:xfrm>
              <a:off x="3216" y="2016"/>
              <a:ext cx="590" cy="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just">
                <a:defRPr/>
              </a:pPr>
              <a:r>
                <a:rPr kumimoji="0"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工作站</a:t>
              </a:r>
            </a:p>
          </p:txBody>
        </p:sp>
        <p:sp>
          <p:nvSpPr>
            <p:cNvPr id="139302" name="AutoShape 38"/>
            <p:cNvSpPr>
              <a:spLocks noChangeArrowheads="1"/>
            </p:cNvSpPr>
            <p:nvPr/>
          </p:nvSpPr>
          <p:spPr bwMode="auto">
            <a:xfrm>
              <a:off x="4077" y="3024"/>
              <a:ext cx="579" cy="25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just">
                <a:defRPr/>
              </a:pPr>
              <a:r>
                <a:rPr kumimoji="0"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服务器</a:t>
              </a:r>
            </a:p>
          </p:txBody>
        </p:sp>
      </p:grpSp>
      <p:sp>
        <p:nvSpPr>
          <p:cNvPr id="139303" name="Text Box 39"/>
          <p:cNvSpPr txBox="1">
            <a:spLocks noChangeArrowheads="1"/>
          </p:cNvSpPr>
          <p:nvPr/>
        </p:nvSpPr>
        <p:spPr bwMode="auto">
          <a:xfrm>
            <a:off x="152400" y="1539875"/>
            <a:ext cx="88392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      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内部网与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Internet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连接后，在内部网与外部网之间设置一道屏障，以防止任何不可预测的、潜在性破坏的入侵，这一保护屏障就称为防火墙。</a:t>
            </a:r>
          </a:p>
        </p:txBody>
      </p:sp>
      <p:sp>
        <p:nvSpPr>
          <p:cNvPr id="139304" name="AutoShape 40"/>
          <p:cNvSpPr>
            <a:spLocks noChangeArrowheads="1"/>
          </p:cNvSpPr>
          <p:nvPr/>
        </p:nvSpPr>
        <p:spPr bwMode="auto">
          <a:xfrm>
            <a:off x="4763" y="963613"/>
            <a:ext cx="296703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什么是防火墙</a:t>
            </a:r>
          </a:p>
        </p:txBody>
      </p:sp>
      <p:grpSp>
        <p:nvGrpSpPr>
          <p:cNvPr id="83975" name="Group 43"/>
          <p:cNvGrpSpPr>
            <a:grpSpLocks/>
          </p:cNvGrpSpPr>
          <p:nvPr/>
        </p:nvGrpSpPr>
        <p:grpSpPr bwMode="auto">
          <a:xfrm>
            <a:off x="1077913" y="3173413"/>
            <a:ext cx="7075487" cy="3608387"/>
            <a:chOff x="624" y="1776"/>
            <a:chExt cx="4457" cy="2273"/>
          </a:xfrm>
        </p:grpSpPr>
        <p:pic>
          <p:nvPicPr>
            <p:cNvPr id="83976" name="Picture 4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1776"/>
              <a:ext cx="4457" cy="2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77" name="Text Box 45"/>
            <p:cNvSpPr txBox="1">
              <a:spLocks noChangeArrowheads="1"/>
            </p:cNvSpPr>
            <p:nvPr/>
          </p:nvSpPr>
          <p:spPr bwMode="auto">
            <a:xfrm>
              <a:off x="3744" y="2928"/>
              <a:ext cx="72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400" b="1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400" b="1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400" b="1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400" b="1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zh-CN" b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5"/>
          <p:cNvSpPr>
            <a:spLocks noChangeArrowheads="1"/>
          </p:cNvSpPr>
          <p:nvPr/>
        </p:nvSpPr>
        <p:spPr bwMode="auto">
          <a:xfrm>
            <a:off x="88900" y="76200"/>
            <a:ext cx="8902700" cy="67056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40327" name="Text Box 39"/>
          <p:cNvSpPr txBox="1">
            <a:spLocks noChangeArrowheads="1"/>
          </p:cNvSpPr>
          <p:nvPr/>
        </p:nvSpPr>
        <p:spPr bwMode="auto">
          <a:xfrm>
            <a:off x="381000" y="2803525"/>
            <a:ext cx="868680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过滤不安全服务 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数据源控制      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部署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NAT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的地点 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设置安全和审计检查   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设置停火区          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反欺骗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入侵检测                               </a:t>
            </a: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过滤非法用户和访问特殊站点</a:t>
            </a:r>
          </a:p>
        </p:txBody>
      </p:sp>
      <p:sp>
        <p:nvSpPr>
          <p:cNvPr id="140329" name="AutoShape 41"/>
          <p:cNvSpPr>
            <a:spLocks noChangeArrowheads="1"/>
          </p:cNvSpPr>
          <p:nvPr/>
        </p:nvSpPr>
        <p:spPr bwMode="auto">
          <a:xfrm>
            <a:off x="157163" y="261938"/>
            <a:ext cx="266223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防火墙的组成</a:t>
            </a:r>
          </a:p>
        </p:txBody>
      </p:sp>
      <p:sp>
        <p:nvSpPr>
          <p:cNvPr id="140330" name="AutoShape 42"/>
          <p:cNvSpPr>
            <a:spLocks noChangeArrowheads="1"/>
          </p:cNvSpPr>
          <p:nvPr/>
        </p:nvSpPr>
        <p:spPr bwMode="auto">
          <a:xfrm>
            <a:off x="157163" y="2182813"/>
            <a:ext cx="2586037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防火墙的作用</a:t>
            </a:r>
          </a:p>
        </p:txBody>
      </p:sp>
      <p:sp>
        <p:nvSpPr>
          <p:cNvPr id="140332" name="Text Box 44"/>
          <p:cNvSpPr txBox="1">
            <a:spLocks noChangeArrowheads="1"/>
          </p:cNvSpPr>
          <p:nvPr/>
        </p:nvSpPr>
        <p:spPr bwMode="auto">
          <a:xfrm>
            <a:off x="381000" y="838200"/>
            <a:ext cx="86868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      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防火墙由软件和硬件设备组合而成，包括安全操作系统、过滤器、网关、域名管理器和电子邮件处理五个部分。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27" grpId="0" autoUpdateAnimBg="0"/>
      <p:bldP spid="140332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3" name="Rectangle 7"/>
          <p:cNvSpPr>
            <a:spLocks noChangeArrowheads="1"/>
          </p:cNvSpPr>
          <p:nvPr/>
        </p:nvSpPr>
        <p:spPr bwMode="auto">
          <a:xfrm>
            <a:off x="152400" y="304800"/>
            <a:ext cx="8839200" cy="5867400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142341" name="AutoShape 5"/>
          <p:cNvSpPr>
            <a:spLocks noChangeArrowheads="1"/>
          </p:cNvSpPr>
          <p:nvPr/>
        </p:nvSpPr>
        <p:spPr bwMode="auto">
          <a:xfrm>
            <a:off x="152400" y="398463"/>
            <a:ext cx="28956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防火墙的局限性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457200" y="517525"/>
            <a:ext cx="62484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不能防范来自内部的攻击。     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不能防范不经过防火墙的攻击。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不能防备所有的威胁。                    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不能有效地防范病毒的攻击。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 animBg="1"/>
      <p:bldP spid="142342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Line 26"/>
          <p:cNvSpPr>
            <a:spLocks noChangeShapeType="1"/>
          </p:cNvSpPr>
          <p:nvPr/>
        </p:nvSpPr>
        <p:spPr bwMode="auto">
          <a:xfrm>
            <a:off x="2667000" y="1181100"/>
            <a:ext cx="6324600" cy="0"/>
          </a:xfrm>
          <a:prstGeom prst="line">
            <a:avLst/>
          </a:prstGeom>
          <a:noFill/>
          <a:ln w="3175" cap="rnd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30480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计算机犯罪 </a:t>
            </a:r>
          </a:p>
        </p:txBody>
      </p:sp>
      <p:sp>
        <p:nvSpPr>
          <p:cNvPr id="87044" name="Line 3"/>
          <p:cNvSpPr>
            <a:spLocks noChangeShapeType="1"/>
          </p:cNvSpPr>
          <p:nvPr/>
        </p:nvSpPr>
        <p:spPr bwMode="auto">
          <a:xfrm>
            <a:off x="304800" y="609600"/>
            <a:ext cx="28956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6" name="AutoShape 6"/>
          <p:cNvSpPr>
            <a:spLocks noChangeArrowheads="1"/>
          </p:cNvSpPr>
          <p:nvPr/>
        </p:nvSpPr>
        <p:spPr bwMode="auto">
          <a:xfrm>
            <a:off x="152400" y="920750"/>
            <a:ext cx="32766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计算机犯罪的概念</a:t>
            </a:r>
          </a:p>
        </p:txBody>
      </p:sp>
      <p:sp>
        <p:nvSpPr>
          <p:cNvPr id="138251" name="Text Box 11"/>
          <p:cNvSpPr txBox="1">
            <a:spLocks noChangeArrowheads="1"/>
          </p:cNvSpPr>
          <p:nvPr/>
        </p:nvSpPr>
        <p:spPr bwMode="auto">
          <a:xfrm>
            <a:off x="685800" y="1676400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以计算机为工具或以计算机资产为对象实施的犯罪行为。</a:t>
            </a:r>
          </a:p>
        </p:txBody>
      </p:sp>
      <p:sp>
        <p:nvSpPr>
          <p:cNvPr id="138253" name="Text Box 13"/>
          <p:cNvSpPr txBox="1">
            <a:spLocks noChangeArrowheads="1"/>
          </p:cNvSpPr>
          <p:nvPr/>
        </p:nvSpPr>
        <p:spPr bwMode="auto">
          <a:xfrm>
            <a:off x="685800" y="3738563"/>
            <a:ext cx="3962400" cy="275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隐蔽性                                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智商高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年纪轻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社会危害严重                    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发现、追查困难              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法律惩处困难</a:t>
            </a:r>
          </a:p>
        </p:txBody>
      </p:sp>
      <p:sp>
        <p:nvSpPr>
          <p:cNvPr id="87048" name="Line 17"/>
          <p:cNvSpPr>
            <a:spLocks noChangeShapeType="1"/>
          </p:cNvSpPr>
          <p:nvPr/>
        </p:nvSpPr>
        <p:spPr bwMode="auto">
          <a:xfrm>
            <a:off x="2667000" y="3309938"/>
            <a:ext cx="6324600" cy="0"/>
          </a:xfrm>
          <a:prstGeom prst="line">
            <a:avLst/>
          </a:prstGeom>
          <a:noFill/>
          <a:ln w="3175" cap="rnd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8" name="AutoShape 8"/>
          <p:cNvSpPr>
            <a:spLocks noChangeArrowheads="1"/>
          </p:cNvSpPr>
          <p:nvPr/>
        </p:nvSpPr>
        <p:spPr bwMode="auto">
          <a:xfrm>
            <a:off x="152400" y="3054350"/>
            <a:ext cx="31242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计算机犯罪的特点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51" grpId="0" autoUpdateAnimBg="0"/>
      <p:bldP spid="138253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685800" y="4270375"/>
            <a:ext cx="44958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数量增加                            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范围扩大                           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手段复杂化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目的多样化                        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国际化</a:t>
            </a:r>
          </a:p>
        </p:txBody>
      </p:sp>
      <p:sp>
        <p:nvSpPr>
          <p:cNvPr id="180232" name="Text Box 8"/>
          <p:cNvSpPr txBox="1">
            <a:spLocks noChangeArrowheads="1"/>
          </p:cNvSpPr>
          <p:nvPr/>
        </p:nvSpPr>
        <p:spPr bwMode="auto">
          <a:xfrm>
            <a:off x="609600" y="1087438"/>
            <a:ext cx="6629400" cy="180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制作、传播有害信息        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编制、传播计算机病毒，攻击计算机系统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利用网络窃取机密             </a:t>
            </a: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金融系统计算机犯罪</a:t>
            </a:r>
          </a:p>
        </p:txBody>
      </p:sp>
      <p:sp>
        <p:nvSpPr>
          <p:cNvPr id="88068" name="Line 11"/>
          <p:cNvSpPr>
            <a:spLocks noChangeShapeType="1"/>
          </p:cNvSpPr>
          <p:nvPr/>
        </p:nvSpPr>
        <p:spPr bwMode="auto">
          <a:xfrm>
            <a:off x="3124200" y="609600"/>
            <a:ext cx="5867400" cy="0"/>
          </a:xfrm>
          <a:prstGeom prst="line">
            <a:avLst/>
          </a:prstGeom>
          <a:noFill/>
          <a:ln w="3175" cap="rnd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69" name="Line 12"/>
          <p:cNvSpPr>
            <a:spLocks noChangeShapeType="1"/>
          </p:cNvSpPr>
          <p:nvPr/>
        </p:nvSpPr>
        <p:spPr bwMode="auto">
          <a:xfrm>
            <a:off x="3124200" y="3810000"/>
            <a:ext cx="5867400" cy="0"/>
          </a:xfrm>
          <a:prstGeom prst="line">
            <a:avLst/>
          </a:prstGeom>
          <a:noFill/>
          <a:ln w="3175" cap="rnd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0237" name="AutoShape 13"/>
          <p:cNvSpPr>
            <a:spLocks noChangeArrowheads="1"/>
          </p:cNvSpPr>
          <p:nvPr/>
        </p:nvSpPr>
        <p:spPr bwMode="auto">
          <a:xfrm>
            <a:off x="152400" y="338138"/>
            <a:ext cx="38100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计算机犯罪的主要形式</a:t>
            </a:r>
          </a:p>
        </p:txBody>
      </p:sp>
      <p:sp>
        <p:nvSpPr>
          <p:cNvPr id="180238" name="AutoShape 14"/>
          <p:cNvSpPr>
            <a:spLocks noChangeArrowheads="1"/>
          </p:cNvSpPr>
          <p:nvPr/>
        </p:nvSpPr>
        <p:spPr bwMode="auto">
          <a:xfrm>
            <a:off x="152400" y="3538538"/>
            <a:ext cx="38100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■</a:t>
            </a: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计算机犯罪的发展趋势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8" grpId="0" autoUpdateAnimBg="0"/>
      <p:bldP spid="180232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152400"/>
            <a:ext cx="3733800" cy="45720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2"/>
                <a:ea typeface="黑体" pitchFamily="49" charset="-122"/>
              </a:rPr>
              <a:t>1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2"/>
                <a:ea typeface="黑体" pitchFamily="49" charset="-122"/>
              </a:rPr>
              <a:t>4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．</a:t>
            </a: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2"/>
                <a:ea typeface="黑体" pitchFamily="49" charset="-122"/>
              </a:rPr>
              <a:t>4 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社会责任与道德</a:t>
            </a:r>
            <a:endParaRPr lang="zh-CN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89091" name="Line 3"/>
          <p:cNvSpPr>
            <a:spLocks noChangeShapeType="1"/>
          </p:cNvSpPr>
          <p:nvPr/>
        </p:nvSpPr>
        <p:spPr bwMode="auto">
          <a:xfrm>
            <a:off x="228600" y="609600"/>
            <a:ext cx="35052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304800" y="685800"/>
            <a:ext cx="8610600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不用计算机去偷窃。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不用计算机去做假证明。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不用计算机去伤害别人。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不剽窃别人的精神作品。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不影响别人的计算机工作。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不到别人的计算机里去窥探。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不复制或使用没有购买的软件。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未经许可不使用别人的计算机资源。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要注意自己正在编写的程序和正在设计的系统的社会效应。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要始终牢记，自己使用计算机是在进一步加强对同胞的理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解和尊敬。</a:t>
            </a:r>
          </a:p>
        </p:txBody>
      </p:sp>
    </p:spTree>
  </p:cSld>
  <p:clrMapOvr>
    <a:masterClrMapping/>
  </p:clrMapOvr>
  <p:transition>
    <p:rand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2819400"/>
            <a:ext cx="3733800" cy="641350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本章结束</a:t>
            </a:r>
            <a:endParaRPr lang="zh-CN" altLang="en-US" sz="3600" b="1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90115" name="Picture 6" descr="BS00554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3124200"/>
            <a:ext cx="3975100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AutoShape 2"/>
          <p:cNvSpPr>
            <a:spLocks noChangeArrowheads="1"/>
          </p:cNvSpPr>
          <p:nvPr/>
        </p:nvSpPr>
        <p:spPr bwMode="auto">
          <a:xfrm>
            <a:off x="228600" y="609600"/>
            <a:ext cx="1600200" cy="52705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</a:rPr>
              <a:t>■  </a:t>
            </a: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特点</a:t>
            </a:r>
          </a:p>
        </p:txBody>
      </p:sp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1927225" y="614363"/>
            <a:ext cx="3178175" cy="319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处理速度快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运算精度高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“记忆”能力强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能进行逻辑判断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自动执行能力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b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人机交互功能</a:t>
            </a:r>
          </a:p>
        </p:txBody>
      </p:sp>
      <p:pic>
        <p:nvPicPr>
          <p:cNvPr id="10244" name="Picture 4" descr="bookcom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5601AC"/>
              </a:clrFrom>
              <a:clrTo>
                <a:srgbClr val="5601A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05200"/>
            <a:ext cx="3352800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9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7224</TotalTime>
  <Words>3404</Words>
  <Application>Microsoft Office PowerPoint</Application>
  <PresentationFormat>全屏显示(4:3)</PresentationFormat>
  <Paragraphs>530</Paragraphs>
  <Slides>87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87</vt:i4>
      </vt:variant>
    </vt:vector>
  </HeadingPairs>
  <TitlesOfParts>
    <vt:vector size="101" baseType="lpstr">
      <vt:lpstr>Times New Roman</vt:lpstr>
      <vt:lpstr>宋体</vt:lpstr>
      <vt:lpstr>Arial</vt:lpstr>
      <vt:lpstr>Calibri</vt:lpstr>
      <vt:lpstr>隶书</vt:lpstr>
      <vt:lpstr>Arial Unicode MS</vt:lpstr>
      <vt:lpstr>,Arial,Verdana, Helvetica, sa</vt:lpstr>
      <vt:lpstr>黑体</vt:lpstr>
      <vt:lpstr>幼圆</vt:lpstr>
      <vt:lpstr>华文细黑</vt:lpstr>
      <vt:lpstr>Symbol</vt:lpstr>
      <vt:lpstr>默认设计模板</vt:lpstr>
      <vt:lpstr>位图图像</vt:lpstr>
      <vt:lpstr>Image</vt:lpstr>
      <vt:lpstr>计算机文化基础</vt:lpstr>
      <vt:lpstr>第1章参考书籍</vt:lpstr>
      <vt:lpstr>PowerPoint 演示文稿</vt:lpstr>
      <vt:lpstr>1.1.1  第一台电子计算机的诞生</vt:lpstr>
      <vt:lpstr>1.1.2 计算机的发展简史及特点</vt:lpstr>
      <vt:lpstr>PowerPoint 演示文稿</vt:lpstr>
      <vt:lpstr>PowerPoint 演示文稿</vt:lpstr>
      <vt:lpstr>PowerPoint 演示文稿</vt:lpstr>
      <vt:lpstr>PowerPoint 演示文稿</vt:lpstr>
      <vt:lpstr>1.1.3计算机的分类及其应用领域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中国超级计算机发展史 </vt:lpstr>
      <vt:lpstr>PowerPoint 演示文稿</vt:lpstr>
      <vt:lpstr>PowerPoint 演示文稿</vt:lpstr>
      <vt:lpstr>PowerPoint 演示文稿</vt:lpstr>
      <vt:lpstr>PowerPoint 演示文稿</vt:lpstr>
      <vt:lpstr>1．2  信息技术基础 </vt:lpstr>
      <vt:lpstr>1．3  信息社会</vt:lpstr>
      <vt:lpstr>PowerPoint 演示文稿</vt:lpstr>
      <vt:lpstr>PowerPoint 演示文稿</vt:lpstr>
      <vt:lpstr>1．3．2  数字化学习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1．3．3  数字图书馆 </vt:lpstr>
      <vt:lpstr>PowerPoint 演示文稿</vt:lpstr>
      <vt:lpstr>PowerPoint 演示文稿</vt:lpstr>
      <vt:lpstr>PowerPoint 演示文稿</vt:lpstr>
      <vt:lpstr>1．3．4  数字签名 </vt:lpstr>
      <vt:lpstr>PowerPoint 演示文稿</vt:lpstr>
      <vt:lpstr>PowerPoint 演示文稿</vt:lpstr>
      <vt:lpstr>1．3．5  数字证书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1．3．6  电子商务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1．3．7  电子政务 </vt:lpstr>
      <vt:lpstr>PowerPoint 演示文稿</vt:lpstr>
      <vt:lpstr>PowerPoint 演示文稿</vt:lpstr>
      <vt:lpstr>1．4  信息安全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1．4．2  防火墙技术</vt:lpstr>
      <vt:lpstr>PowerPoint 演示文稿</vt:lpstr>
      <vt:lpstr>PowerPoint 演示文稿</vt:lpstr>
      <vt:lpstr>1．4．3  计算机犯罪 </vt:lpstr>
      <vt:lpstr>PowerPoint 演示文稿</vt:lpstr>
      <vt:lpstr>1．4．4  社会责任与道德</vt:lpstr>
      <vt:lpstr>本章结束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zhaozijiang</dc:creator>
  <cp:lastModifiedBy>jf</cp:lastModifiedBy>
  <cp:revision>947</cp:revision>
  <dcterms:created xsi:type="dcterms:W3CDTF">2000-05-26T11:34:01Z</dcterms:created>
  <dcterms:modified xsi:type="dcterms:W3CDTF">2018-10-09T07:39:03Z</dcterms:modified>
</cp:coreProperties>
</file>